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2"/>
  </p:notesMasterIdLst>
  <p:handoutMasterIdLst>
    <p:handoutMasterId r:id="rId33"/>
  </p:handoutMasterIdLst>
  <p:sldIdLst>
    <p:sldId id="259" r:id="rId3"/>
    <p:sldId id="409" r:id="rId4"/>
    <p:sldId id="410" r:id="rId5"/>
    <p:sldId id="411" r:id="rId6"/>
    <p:sldId id="412" r:id="rId7"/>
    <p:sldId id="438" r:id="rId8"/>
    <p:sldId id="417" r:id="rId9"/>
    <p:sldId id="418" r:id="rId10"/>
    <p:sldId id="414" r:id="rId11"/>
    <p:sldId id="416" r:id="rId12"/>
    <p:sldId id="419" r:id="rId13"/>
    <p:sldId id="413" r:id="rId14"/>
    <p:sldId id="437" r:id="rId15"/>
    <p:sldId id="429" r:id="rId16"/>
    <p:sldId id="430" r:id="rId17"/>
    <p:sldId id="431" r:id="rId18"/>
    <p:sldId id="432" r:id="rId19"/>
    <p:sldId id="433" r:id="rId20"/>
    <p:sldId id="420" r:id="rId21"/>
    <p:sldId id="424" r:id="rId22"/>
    <p:sldId id="425" r:id="rId23"/>
    <p:sldId id="426" r:id="rId24"/>
    <p:sldId id="434" r:id="rId25"/>
    <p:sldId id="435" r:id="rId26"/>
    <p:sldId id="407" r:id="rId27"/>
    <p:sldId id="400" r:id="rId28"/>
    <p:sldId id="379" r:id="rId29"/>
    <p:sldId id="389" r:id="rId30"/>
    <p:sldId id="436"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29" autoAdjust="0"/>
  </p:normalViewPr>
  <p:slideViewPr>
    <p:cSldViewPr snapToGrid="0">
      <p:cViewPr varScale="1">
        <p:scale>
          <a:sx n="113" d="100"/>
          <a:sy n="113" d="100"/>
        </p:scale>
        <p:origin x="25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8475" cy="465138"/>
          </a:xfrm>
          <a:prstGeom prst="rect">
            <a:avLst/>
          </a:prstGeom>
        </p:spPr>
        <p:txBody>
          <a:bodyPr vert="horz" lIns="91416" tIns="45707" rIns="91416" bIns="45707" rtlCol="0"/>
          <a:lstStyle>
            <a:lvl1pPr algn="l">
              <a:defRPr sz="1200"/>
            </a:lvl1pPr>
          </a:lstStyle>
          <a:p>
            <a:endParaRPr lang="en-US" dirty="0"/>
          </a:p>
        </p:txBody>
      </p:sp>
      <p:sp>
        <p:nvSpPr>
          <p:cNvPr id="3" name="Date Placeholder 2"/>
          <p:cNvSpPr>
            <a:spLocks noGrp="1"/>
          </p:cNvSpPr>
          <p:nvPr>
            <p:ph type="dt" sz="quarter" idx="1"/>
          </p:nvPr>
        </p:nvSpPr>
        <p:spPr>
          <a:xfrm>
            <a:off x="3970340" y="1"/>
            <a:ext cx="3038475" cy="465138"/>
          </a:xfrm>
          <a:prstGeom prst="rect">
            <a:avLst/>
          </a:prstGeom>
        </p:spPr>
        <p:txBody>
          <a:bodyPr vert="horz" lIns="91416" tIns="45707" rIns="91416" bIns="45707" rtlCol="0"/>
          <a:lstStyle>
            <a:lvl1pPr algn="r">
              <a:defRPr sz="1200"/>
            </a:lvl1pPr>
          </a:lstStyle>
          <a:p>
            <a:r>
              <a:rPr lang="en-US" smtClean="0"/>
              <a:t>8/18/2020</a:t>
            </a:r>
            <a:endParaRPr lang="en-US" dirty="0"/>
          </a:p>
        </p:txBody>
      </p:sp>
      <p:sp>
        <p:nvSpPr>
          <p:cNvPr id="4" name="Footer Placeholder 3"/>
          <p:cNvSpPr>
            <a:spLocks noGrp="1"/>
          </p:cNvSpPr>
          <p:nvPr>
            <p:ph type="ftr" sz="quarter" idx="2"/>
          </p:nvPr>
        </p:nvSpPr>
        <p:spPr>
          <a:xfrm>
            <a:off x="3" y="8829675"/>
            <a:ext cx="3038475" cy="465138"/>
          </a:xfrm>
          <a:prstGeom prst="rect">
            <a:avLst/>
          </a:prstGeom>
        </p:spPr>
        <p:txBody>
          <a:bodyPr vert="horz" lIns="91416" tIns="45707" rIns="91416" bIns="4570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0" y="8829675"/>
            <a:ext cx="3038475" cy="465138"/>
          </a:xfrm>
          <a:prstGeom prst="rect">
            <a:avLst/>
          </a:prstGeom>
        </p:spPr>
        <p:txBody>
          <a:bodyPr vert="horz" lIns="91416" tIns="45707" rIns="91416" bIns="45707" rtlCol="0" anchor="b"/>
          <a:lstStyle>
            <a:lvl1pPr algn="r">
              <a:defRPr sz="1200"/>
            </a:lvl1pPr>
          </a:lstStyle>
          <a:p>
            <a:fld id="{0682A500-6A3C-42BB-80F3-0257A4724C8D}" type="slidenum">
              <a:rPr lang="en-US" smtClean="0"/>
              <a:t>‹#›</a:t>
            </a:fld>
            <a:endParaRPr lang="en-US" dirty="0"/>
          </a:p>
        </p:txBody>
      </p:sp>
    </p:spTree>
    <p:extLst>
      <p:ext uri="{BB962C8B-B14F-4D97-AF65-F5344CB8AC3E}">
        <p14:creationId xmlns:p14="http://schemas.microsoft.com/office/powerpoint/2010/main" val="60263491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434"/>
          </a:xfrm>
          <a:prstGeom prst="rect">
            <a:avLst/>
          </a:prstGeom>
        </p:spPr>
        <p:txBody>
          <a:bodyPr vert="horz" lIns="93148" tIns="46574" rIns="93148" bIns="46574" rtlCol="0"/>
          <a:lstStyle>
            <a:lvl1pPr algn="l">
              <a:defRPr sz="1200"/>
            </a:lvl1pPr>
          </a:lstStyle>
          <a:p>
            <a:endParaRPr lang="en-US" dirty="0"/>
          </a:p>
        </p:txBody>
      </p:sp>
      <p:sp>
        <p:nvSpPr>
          <p:cNvPr id="3" name="Date Placeholder 2"/>
          <p:cNvSpPr>
            <a:spLocks noGrp="1"/>
          </p:cNvSpPr>
          <p:nvPr>
            <p:ph type="dt" idx="1"/>
          </p:nvPr>
        </p:nvSpPr>
        <p:spPr>
          <a:xfrm>
            <a:off x="3970939" y="2"/>
            <a:ext cx="3037840" cy="466434"/>
          </a:xfrm>
          <a:prstGeom prst="rect">
            <a:avLst/>
          </a:prstGeom>
        </p:spPr>
        <p:txBody>
          <a:bodyPr vert="horz" lIns="93148" tIns="46574" rIns="93148" bIns="46574" rtlCol="0"/>
          <a:lstStyle>
            <a:lvl1pPr algn="r">
              <a:defRPr sz="1200"/>
            </a:lvl1pPr>
          </a:lstStyle>
          <a:p>
            <a:r>
              <a:rPr lang="en-US" smtClean="0"/>
              <a:t>8/18/2020</a:t>
            </a:r>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48" tIns="46574" rIns="93148" bIns="46574" rtlCol="0" anchor="ctr"/>
          <a:lstStyle/>
          <a:p>
            <a:endParaRPr lang="en-US" dirty="0"/>
          </a:p>
        </p:txBody>
      </p:sp>
      <p:sp>
        <p:nvSpPr>
          <p:cNvPr id="5" name="Notes Placeholder 4"/>
          <p:cNvSpPr>
            <a:spLocks noGrp="1"/>
          </p:cNvSpPr>
          <p:nvPr>
            <p:ph type="body" sz="quarter" idx="3"/>
          </p:nvPr>
        </p:nvSpPr>
        <p:spPr>
          <a:xfrm>
            <a:off x="701040" y="4473895"/>
            <a:ext cx="5608320" cy="3660458"/>
          </a:xfrm>
          <a:prstGeom prst="rect">
            <a:avLst/>
          </a:prstGeom>
        </p:spPr>
        <p:txBody>
          <a:bodyPr vert="horz" lIns="93148" tIns="46574" rIns="93148" bIns="4657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9"/>
            <a:ext cx="3037840" cy="466433"/>
          </a:xfrm>
          <a:prstGeom prst="rect">
            <a:avLst/>
          </a:prstGeom>
        </p:spPr>
        <p:txBody>
          <a:bodyPr vert="horz" lIns="93148" tIns="46574" rIns="93148" bIns="4657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9"/>
            <a:ext cx="3037840" cy="466433"/>
          </a:xfrm>
          <a:prstGeom prst="rect">
            <a:avLst/>
          </a:prstGeom>
        </p:spPr>
        <p:txBody>
          <a:bodyPr vert="horz" lIns="93148" tIns="46574" rIns="93148" bIns="46574" rtlCol="0" anchor="b"/>
          <a:lstStyle>
            <a:lvl1pPr algn="r">
              <a:defRPr sz="1200"/>
            </a:lvl1pPr>
          </a:lstStyle>
          <a:p>
            <a:fld id="{F0D61134-41A4-4489-9672-838068239A5B}" type="slidenum">
              <a:rPr lang="en-US" smtClean="0"/>
              <a:t>‹#›</a:t>
            </a:fld>
            <a:endParaRPr lang="en-US" dirty="0"/>
          </a:p>
        </p:txBody>
      </p:sp>
    </p:spTree>
    <p:extLst>
      <p:ext uri="{BB962C8B-B14F-4D97-AF65-F5344CB8AC3E}">
        <p14:creationId xmlns:p14="http://schemas.microsoft.com/office/powerpoint/2010/main" val="361313191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BAB90D-60C2-4E0C-9032-33C932E10B81}" type="slidenum">
              <a:rPr lang="en-US" smtClean="0">
                <a:solidFill>
                  <a:prstClr val="black"/>
                </a:solidFill>
              </a:rPr>
              <a:pPr/>
              <a:t>1</a:t>
            </a:fld>
            <a:endParaRPr lang="en-US" dirty="0">
              <a:solidFill>
                <a:prstClr val="black"/>
              </a:solidFill>
            </a:endParaRPr>
          </a:p>
        </p:txBody>
      </p:sp>
      <p:sp>
        <p:nvSpPr>
          <p:cNvPr id="5" name="Date Placeholder 4"/>
          <p:cNvSpPr>
            <a:spLocks noGrp="1"/>
          </p:cNvSpPr>
          <p:nvPr>
            <p:ph type="dt" idx="11"/>
          </p:nvPr>
        </p:nvSpPr>
        <p:spPr/>
        <p:txBody>
          <a:bodyPr/>
          <a:lstStyle/>
          <a:p>
            <a:r>
              <a:rPr lang="en-US" smtClean="0"/>
              <a:t>8/18/2020</a:t>
            </a:r>
            <a:endParaRPr lang="en-US" dirty="0"/>
          </a:p>
        </p:txBody>
      </p:sp>
    </p:spTree>
    <p:extLst>
      <p:ext uri="{BB962C8B-B14F-4D97-AF65-F5344CB8AC3E}">
        <p14:creationId xmlns:p14="http://schemas.microsoft.com/office/powerpoint/2010/main" val="1876817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D61134-41A4-4489-9672-838068239A5B}" type="slidenum">
              <a:rPr lang="en-US" smtClean="0">
                <a:solidFill>
                  <a:prstClr val="black"/>
                </a:solidFill>
              </a:rPr>
              <a:pPr/>
              <a:t>3</a:t>
            </a:fld>
            <a:endParaRPr lang="en-US" dirty="0">
              <a:solidFill>
                <a:prstClr val="black"/>
              </a:solidFill>
            </a:endParaRPr>
          </a:p>
        </p:txBody>
      </p:sp>
      <p:sp>
        <p:nvSpPr>
          <p:cNvPr id="5" name="Date Placeholder 4"/>
          <p:cNvSpPr>
            <a:spLocks noGrp="1"/>
          </p:cNvSpPr>
          <p:nvPr>
            <p:ph type="dt" idx="11"/>
          </p:nvPr>
        </p:nvSpPr>
        <p:spPr/>
        <p:txBody>
          <a:bodyPr/>
          <a:lstStyle/>
          <a:p>
            <a:r>
              <a:rPr lang="en-US" smtClean="0"/>
              <a:t>8/18/2020</a:t>
            </a:r>
            <a:endParaRPr lang="en-US" dirty="0"/>
          </a:p>
        </p:txBody>
      </p:sp>
    </p:spTree>
    <p:extLst>
      <p:ext uri="{BB962C8B-B14F-4D97-AF65-F5344CB8AC3E}">
        <p14:creationId xmlns:p14="http://schemas.microsoft.com/office/powerpoint/2010/main" val="4071767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89719-C2C1-44ED-8B36-6B32787A2E57}" type="slidenum">
              <a:rPr lang="en-US" smtClean="0">
                <a:solidFill>
                  <a:prstClr val="black"/>
                </a:solidFill>
              </a:rPr>
              <a:pPr/>
              <a:t>15</a:t>
            </a:fld>
            <a:endParaRPr lang="en-US">
              <a:solidFill>
                <a:prstClr val="black"/>
              </a:solidFill>
            </a:endParaRPr>
          </a:p>
        </p:txBody>
      </p:sp>
      <p:sp>
        <p:nvSpPr>
          <p:cNvPr id="5" name="Date Placeholder 4"/>
          <p:cNvSpPr>
            <a:spLocks noGrp="1"/>
          </p:cNvSpPr>
          <p:nvPr>
            <p:ph type="dt" idx="11"/>
          </p:nvPr>
        </p:nvSpPr>
        <p:spPr/>
        <p:txBody>
          <a:bodyPr/>
          <a:lstStyle/>
          <a:p>
            <a:r>
              <a:rPr lang="en-US" smtClean="0"/>
              <a:t>8/18/2020</a:t>
            </a:r>
            <a:endParaRPr lang="en-US" dirty="0"/>
          </a:p>
        </p:txBody>
      </p:sp>
    </p:spTree>
    <p:extLst>
      <p:ext uri="{BB962C8B-B14F-4D97-AF65-F5344CB8AC3E}">
        <p14:creationId xmlns:p14="http://schemas.microsoft.com/office/powerpoint/2010/main" val="3749086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61134-41A4-4489-9672-838068239A5B}" type="slidenum">
              <a:rPr lang="en-US" smtClean="0"/>
              <a:t>19</a:t>
            </a:fld>
            <a:endParaRPr lang="en-US" dirty="0"/>
          </a:p>
        </p:txBody>
      </p:sp>
      <p:sp>
        <p:nvSpPr>
          <p:cNvPr id="5" name="Date Placeholder 4"/>
          <p:cNvSpPr>
            <a:spLocks noGrp="1"/>
          </p:cNvSpPr>
          <p:nvPr>
            <p:ph type="dt" idx="11"/>
          </p:nvPr>
        </p:nvSpPr>
        <p:spPr/>
        <p:txBody>
          <a:bodyPr/>
          <a:lstStyle/>
          <a:p>
            <a:r>
              <a:rPr lang="en-US" smtClean="0"/>
              <a:t>8/18/2020</a:t>
            </a:r>
            <a:endParaRPr lang="en-US" dirty="0"/>
          </a:p>
        </p:txBody>
      </p:sp>
    </p:spTree>
    <p:extLst>
      <p:ext uri="{BB962C8B-B14F-4D97-AF65-F5344CB8AC3E}">
        <p14:creationId xmlns:p14="http://schemas.microsoft.com/office/powerpoint/2010/main" val="3438396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61134-41A4-4489-9672-838068239A5B}" type="slidenum">
              <a:rPr lang="en-US" smtClean="0"/>
              <a:t>20</a:t>
            </a:fld>
            <a:endParaRPr lang="en-US" dirty="0"/>
          </a:p>
        </p:txBody>
      </p:sp>
      <p:sp>
        <p:nvSpPr>
          <p:cNvPr id="5" name="Date Placeholder 4"/>
          <p:cNvSpPr>
            <a:spLocks noGrp="1"/>
          </p:cNvSpPr>
          <p:nvPr>
            <p:ph type="dt" idx="11"/>
          </p:nvPr>
        </p:nvSpPr>
        <p:spPr/>
        <p:txBody>
          <a:bodyPr/>
          <a:lstStyle/>
          <a:p>
            <a:r>
              <a:rPr lang="en-US" smtClean="0"/>
              <a:t>8/18/2020</a:t>
            </a:r>
            <a:endParaRPr lang="en-US" dirty="0"/>
          </a:p>
        </p:txBody>
      </p:sp>
    </p:spTree>
    <p:extLst>
      <p:ext uri="{BB962C8B-B14F-4D97-AF65-F5344CB8AC3E}">
        <p14:creationId xmlns:p14="http://schemas.microsoft.com/office/powerpoint/2010/main" val="885457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78" indent="0" algn="ctr">
              <a:buNone/>
              <a:defRPr sz="2400"/>
            </a:lvl2pPr>
            <a:lvl3pPr marL="914354" indent="0" algn="ctr">
              <a:buNone/>
              <a:defRPr sz="2400"/>
            </a:lvl3pPr>
            <a:lvl4pPr marL="1371532" indent="0" algn="ctr">
              <a:buNone/>
              <a:defRPr sz="2000"/>
            </a:lvl4pPr>
            <a:lvl5pPr marL="1828709" indent="0" algn="ctr">
              <a:buNone/>
              <a:defRPr sz="2000"/>
            </a:lvl5pPr>
            <a:lvl6pPr marL="2285886" indent="0" algn="ctr">
              <a:buNone/>
              <a:defRPr sz="2000"/>
            </a:lvl6pPr>
            <a:lvl7pPr marL="2743062" indent="0" algn="ctr">
              <a:buNone/>
              <a:defRPr sz="2000"/>
            </a:lvl7pPr>
            <a:lvl8pPr marL="3200240" indent="0" algn="ctr">
              <a:buNone/>
              <a:defRPr sz="2000"/>
            </a:lvl8pPr>
            <a:lvl9pPr marL="3657418"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503EF4-4A8F-4D5B-AA7F-7C1B42B34FAA}" type="datetime1">
              <a:rPr lang="en-US" smtClean="0"/>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687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FC2FD5-32C5-4F2F-8E7D-E418E626BD96}" type="datetime1">
              <a:rPr lang="en-US" smtClean="0"/>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339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8"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8"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2"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2"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381757-4E1F-420D-A2A7-509BFD0AB654}" type="datetime1">
              <a:rPr lang="en-US" smtClean="0"/>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0156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5D9C74-567D-448F-9BBA-7E3EC98C2DA9}" type="datetime1">
              <a:rPr lang="en-US" smtClean="0">
                <a:solidFill>
                  <a:prstClr val="black">
                    <a:tint val="75000"/>
                  </a:prstClr>
                </a:solidFill>
              </a:rPr>
              <a:t>8/18/2020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6F065F7-6C91-4F63-9A96-D246B3E218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62114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6601AB-9B5E-41D1-858D-6DA038F0AB71}" type="datetime1">
              <a:rPr lang="en-US" smtClean="0">
                <a:solidFill>
                  <a:prstClr val="black">
                    <a:tint val="75000"/>
                  </a:prstClr>
                </a:solidFill>
              </a:rPr>
              <a:t>8/18/2020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6F065F7-6C91-4F63-9A96-D246B3E218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81443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997E9D-08AF-4952-8BE0-8DFE07BDBF8D}" type="datetime1">
              <a:rPr lang="en-US" smtClean="0">
                <a:solidFill>
                  <a:prstClr val="black">
                    <a:tint val="75000"/>
                  </a:prstClr>
                </a:solidFill>
              </a:rPr>
              <a:t>8/18/2020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6F065F7-6C91-4F63-9A96-D246B3E218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64932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D6C88BE-BD7C-401A-A9C1-A7F9C9FE3442}" type="datetime1">
              <a:rPr lang="en-US" smtClean="0">
                <a:solidFill>
                  <a:prstClr val="black">
                    <a:tint val="75000"/>
                  </a:prstClr>
                </a:solidFill>
              </a:rPr>
              <a:t>8/18/2020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6F065F7-6C91-4F63-9A96-D246B3E218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4253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DD44E1-3428-444C-B3B1-2C3862B0A323}" type="datetime1">
              <a:rPr lang="en-US" smtClean="0">
                <a:solidFill>
                  <a:prstClr val="black">
                    <a:tint val="75000"/>
                  </a:prstClr>
                </a:solidFill>
              </a:rPr>
              <a:t>8/18/2020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E6F065F7-6C91-4F63-9A96-D246B3E218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62394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2AF0C3-8725-4947-98BD-91A9D21E8939}" type="datetime1">
              <a:rPr lang="en-US" smtClean="0">
                <a:solidFill>
                  <a:prstClr val="black">
                    <a:tint val="75000"/>
                  </a:prstClr>
                </a:solidFill>
              </a:rPr>
              <a:t>8/18/2020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E6F065F7-6C91-4F63-9A96-D246B3E218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803267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13A806-174C-4FE1-8EA6-F57ADF72BFA1}" type="datetime1">
              <a:rPr lang="en-US" smtClean="0">
                <a:solidFill>
                  <a:prstClr val="black">
                    <a:tint val="75000"/>
                  </a:prstClr>
                </a:solidFill>
              </a:rPr>
              <a:t>8/18/2020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E6F065F7-6C91-4F63-9A96-D246B3E218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186641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1CF2D1-52B6-4CEC-9DEC-C668283B5AB9}" type="datetime1">
              <a:rPr lang="en-US" smtClean="0">
                <a:solidFill>
                  <a:prstClr val="black">
                    <a:tint val="75000"/>
                  </a:prstClr>
                </a:solidFill>
              </a:rPr>
              <a:t>8/18/2020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6F065F7-6C91-4F63-9A96-D246B3E218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28464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0AA976-7C10-4540-B15D-B1E7F420E2E9}" type="datetime1">
              <a:rPr lang="en-US" smtClean="0"/>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44847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C99D5F-2F89-4636-A28E-06E069AF3BA5}" type="datetime1">
              <a:rPr lang="en-US" smtClean="0">
                <a:solidFill>
                  <a:prstClr val="black">
                    <a:tint val="75000"/>
                  </a:prstClr>
                </a:solidFill>
              </a:rPr>
              <a:t>8/18/2020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6F065F7-6C91-4F63-9A96-D246B3E218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297546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4155F9-510E-4F6F-82C4-B7761BA7C9F7}" type="datetime1">
              <a:rPr lang="en-US" smtClean="0">
                <a:solidFill>
                  <a:prstClr val="black">
                    <a:tint val="75000"/>
                  </a:prstClr>
                </a:solidFill>
              </a:rPr>
              <a:t>8/18/2020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6F065F7-6C91-4F63-9A96-D246B3E218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229954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A93DC4-C082-4CB7-8F8D-511ECD1AE2DC}" type="datetime1">
              <a:rPr lang="en-US" smtClean="0">
                <a:solidFill>
                  <a:prstClr val="black">
                    <a:tint val="75000"/>
                  </a:prstClr>
                </a:solidFill>
              </a:rPr>
              <a:t>8/18/2020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6F065F7-6C91-4F63-9A96-D246B3E218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1841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8"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8"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78" indent="0">
              <a:buNone/>
              <a:defRPr sz="1800">
                <a:solidFill>
                  <a:schemeClr val="tx1">
                    <a:tint val="75000"/>
                  </a:schemeClr>
                </a:solidFill>
              </a:defRPr>
            </a:lvl2pPr>
            <a:lvl3pPr marL="914354" indent="0">
              <a:buNone/>
              <a:defRPr sz="1600">
                <a:solidFill>
                  <a:schemeClr val="tx1">
                    <a:tint val="75000"/>
                  </a:schemeClr>
                </a:solidFill>
              </a:defRPr>
            </a:lvl3pPr>
            <a:lvl4pPr marL="1371532" indent="0">
              <a:buNone/>
              <a:defRPr sz="1400">
                <a:solidFill>
                  <a:schemeClr val="tx1">
                    <a:tint val="75000"/>
                  </a:schemeClr>
                </a:solidFill>
              </a:defRPr>
            </a:lvl4pPr>
            <a:lvl5pPr marL="1828709" indent="0">
              <a:buNone/>
              <a:defRPr sz="1400">
                <a:solidFill>
                  <a:schemeClr val="tx1">
                    <a:tint val="75000"/>
                  </a:schemeClr>
                </a:solidFill>
              </a:defRPr>
            </a:lvl5pPr>
            <a:lvl6pPr marL="2285886" indent="0">
              <a:buNone/>
              <a:defRPr sz="1400">
                <a:solidFill>
                  <a:schemeClr val="tx1">
                    <a:tint val="75000"/>
                  </a:schemeClr>
                </a:solidFill>
              </a:defRPr>
            </a:lvl6pPr>
            <a:lvl7pPr marL="2743062" indent="0">
              <a:buNone/>
              <a:defRPr sz="1400">
                <a:solidFill>
                  <a:schemeClr val="tx1">
                    <a:tint val="75000"/>
                  </a:schemeClr>
                </a:solidFill>
              </a:defRPr>
            </a:lvl7pPr>
            <a:lvl8pPr marL="3200240" indent="0">
              <a:buNone/>
              <a:defRPr sz="1400">
                <a:solidFill>
                  <a:schemeClr val="tx1">
                    <a:tint val="75000"/>
                  </a:schemeClr>
                </a:solidFill>
              </a:defRPr>
            </a:lvl8pPr>
            <a:lvl9pPr marL="365741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19718A-64FA-49A8-928C-0EA715794D2D}" type="datetime1">
              <a:rPr lang="en-US" smtClean="0"/>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6443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7"/>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8"/>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BBA86D-4E6E-42F5-BD97-8E6F12BFF597}" type="datetime1">
              <a:rPr lang="en-US" smtClean="0"/>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1975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7"/>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EC10CE7-438E-4392-BC02-53BBF1A64D8C}" type="datetime1">
              <a:rPr lang="en-US" smtClean="0"/>
              <a:t>8/18/2020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3883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CF2D59-40B0-416F-A357-02DDA1009BB0}" type="datetime1">
              <a:rPr lang="en-US" smtClean="0"/>
              <a:t>8/18/2020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2513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8"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8"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51F7A44-D425-4481-83A0-737002C2525D}" type="datetime1">
              <a:rPr lang="en-US" smtClean="0"/>
              <a:t>8/18/2020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4582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9"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4" y="6459789"/>
            <a:ext cx="2618511" cy="365125"/>
          </a:xfrm>
        </p:spPr>
        <p:txBody>
          <a:bodyPr/>
          <a:lstStyle>
            <a:lvl1pPr algn="l">
              <a:defRPr/>
            </a:lvl1pPr>
          </a:lstStyle>
          <a:p>
            <a:fld id="{D676318E-B149-410C-99A7-8D4BF7E027CF}" type="datetime1">
              <a:rPr lang="en-US" smtClean="0"/>
              <a:t>8/18/2020</a:t>
            </a:fld>
            <a:endParaRPr lang="en-US" dirty="0"/>
          </a:p>
        </p:txBody>
      </p:sp>
      <p:sp>
        <p:nvSpPr>
          <p:cNvPr id="6" name="Footer Placeholder 5"/>
          <p:cNvSpPr>
            <a:spLocks noGrp="1"/>
          </p:cNvSpPr>
          <p:nvPr>
            <p:ph type="ftr" sz="quarter" idx="11"/>
          </p:nvPr>
        </p:nvSpPr>
        <p:spPr>
          <a:xfrm>
            <a:off x="4800600" y="6459789"/>
            <a:ext cx="4648200" cy="365125"/>
          </a:xfrm>
        </p:spPr>
        <p:txBody>
          <a:bodyPr/>
          <a:lstStyle>
            <a:lvl1pPr algn="l">
              <a:defRPr>
                <a:solidFill>
                  <a:schemeClr val="tx2"/>
                </a:solidFill>
              </a:defRPr>
            </a:lvl1pPr>
          </a:lstStyle>
          <a:p>
            <a:endParaRPr lang="en-US" dirty="0">
              <a:solidFill>
                <a:srgbClr val="344068"/>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solidFill>
                  <a:srgbClr val="344068"/>
                </a:solidFill>
              </a:rPr>
              <a:pPr/>
              <a:t>‹#›</a:t>
            </a:fld>
            <a:endParaRPr lang="en-US" dirty="0">
              <a:solidFill>
                <a:srgbClr val="344068"/>
              </a:solidFill>
            </a:endParaRPr>
          </a:p>
        </p:txBody>
      </p:sp>
    </p:spTree>
    <p:extLst>
      <p:ext uri="{BB962C8B-B14F-4D97-AF65-F5344CB8AC3E}">
        <p14:creationId xmlns:p14="http://schemas.microsoft.com/office/powerpoint/2010/main" val="898420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2"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8"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 y="0"/>
            <a:ext cx="12191985" cy="4915076"/>
          </a:xfrm>
          <a:solidFill>
            <a:schemeClr val="bg2">
              <a:lumMod val="90000"/>
            </a:schemeClr>
          </a:solidFill>
        </p:spPr>
        <p:txBody>
          <a:bodyPr lIns="457200" tIns="457200" anchor="t"/>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2CBCE1-DDDC-450B-B4DB-253DCFAA9D1E}" type="datetime1">
              <a:rPr lang="en-US" smtClean="0"/>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6356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8"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8"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7"/>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3" y="6459789"/>
            <a:ext cx="2472271" cy="365125"/>
          </a:xfrm>
          <a:prstGeom prst="rect">
            <a:avLst/>
          </a:prstGeom>
        </p:spPr>
        <p:txBody>
          <a:bodyPr vert="horz" lIns="91440" tIns="45720" rIns="91440" bIns="45720" rtlCol="0" anchor="ctr"/>
          <a:lstStyle>
            <a:lvl1pPr algn="l">
              <a:defRPr sz="900">
                <a:solidFill>
                  <a:srgbClr val="FFFFFF"/>
                </a:solidFill>
              </a:defRPr>
            </a:lvl1pPr>
          </a:lstStyle>
          <a:p>
            <a:pPr defTabSz="457178"/>
            <a:fld id="{484ACD1C-038E-4699-936D-9CAE963167EB}" type="datetime1">
              <a:rPr lang="en-US" smtClean="0"/>
              <a:t>8/18/2020</a:t>
            </a:fld>
            <a:endParaRPr lang="en-US" dirty="0"/>
          </a:p>
        </p:txBody>
      </p:sp>
      <p:sp>
        <p:nvSpPr>
          <p:cNvPr id="5" name="Footer Placeholder 4"/>
          <p:cNvSpPr>
            <a:spLocks noGrp="1"/>
          </p:cNvSpPr>
          <p:nvPr>
            <p:ph type="ftr" sz="quarter" idx="3"/>
          </p:nvPr>
        </p:nvSpPr>
        <p:spPr>
          <a:xfrm>
            <a:off x="3686187" y="6459789"/>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defTabSz="457178"/>
            <a:endParaRPr lang="en-US" dirty="0"/>
          </a:p>
        </p:txBody>
      </p:sp>
      <p:sp>
        <p:nvSpPr>
          <p:cNvPr id="6" name="Slide Number Placeholder 5"/>
          <p:cNvSpPr>
            <a:spLocks noGrp="1"/>
          </p:cNvSpPr>
          <p:nvPr>
            <p:ph type="sldNum" sz="quarter" idx="4"/>
          </p:nvPr>
        </p:nvSpPr>
        <p:spPr>
          <a:xfrm>
            <a:off x="9900461" y="6459789"/>
            <a:ext cx="1312025" cy="365125"/>
          </a:xfrm>
          <a:prstGeom prst="rect">
            <a:avLst/>
          </a:prstGeom>
        </p:spPr>
        <p:txBody>
          <a:bodyPr vert="horz" lIns="91440" tIns="45720" rIns="91440" bIns="45720" rtlCol="0" anchor="ctr"/>
          <a:lstStyle>
            <a:lvl1pPr algn="r">
              <a:defRPr sz="1051">
                <a:solidFill>
                  <a:srgbClr val="FFFFFF"/>
                </a:solidFill>
              </a:defRPr>
            </a:lvl1pPr>
          </a:lstStyle>
          <a:p>
            <a:pPr defTabSz="457178"/>
            <a:fld id="{D57F1E4F-1CFF-5643-939E-217C01CDF565}" type="slidenum">
              <a:rPr lang="en-US" smtClean="0"/>
              <a:pPr defTabSz="457178"/>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68440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354"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6" indent="-91436" algn="l" defTabSz="914354"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29" indent="-182870" algn="l" defTabSz="914354"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00"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71"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42"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4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3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25"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1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A1FC6-5B1C-4A64-BAD7-E38564B8A592}" type="datetime1">
              <a:rPr lang="en-US" smtClean="0">
                <a:solidFill>
                  <a:prstClr val="black">
                    <a:tint val="75000"/>
                  </a:prstClr>
                </a:solidFill>
              </a:rPr>
              <a:t>8/18/2020</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F065F7-6C91-4F63-9A96-D246B3E218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728560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2B7DDA19-D99B-4FEC-A258-2D00BB33AE8C"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cid:2B7DDA19-D99B-4FEC-A258-2D00BB33AE8C"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cid:2B7DDA19-D99B-4FEC-A258-2D00BB33AE8C"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cid:2B7DDA19-D99B-4FEC-A258-2D00BB33AE8C"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cid:2B7DDA19-D99B-4FEC-A258-2D00BB33AE8C"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cid:2B7DDA19-D99B-4FEC-A258-2D00BB33AE8C"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image" Target="cid:2B7DDA19-D99B-4FEC-A258-2D00BB33AE8C"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cid:2B7DDA19-D99B-4FEC-A258-2D00BB33AE8C"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cid:2B7DDA19-D99B-4FEC-A258-2D00BB33AE8C"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cid:2B7DDA19-D99B-4FEC-A258-2D00BB33AE8C"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cid:2B7DDA19-D99B-4FEC-A258-2D00BB33AE8C"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cid:2B7DDA19-D99B-4FEC-A258-2D00BB33AE8C"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cid:2B7DDA19-D99B-4FEC-A258-2D00BB33AE8C"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cid:2B7DDA19-D99B-4FEC-A258-2D00BB33AE8C"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cid:2B7DDA19-D99B-4FEC-A258-2D00BB33AE8C"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cid:2B7DDA19-D99B-4FEC-A258-2D00BB33AE8C"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cid:2B7DDA19-D99B-4FEC-A258-2D00BB33AE8C"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cid:2B7DDA19-D99B-4FEC-A258-2D00BB33AE8C"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cid:2B7DDA19-D99B-4FEC-A258-2D00BB33AE8C"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cid:2B7DDA19-D99B-4FEC-A258-2D00BB33AE8C"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cid:2B7DDA19-D99B-4FEC-A258-2D00BB33AE8C"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cid:2B7DDA19-D99B-4FEC-A258-2D00BB33AE8C"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cid:2B7DDA19-D99B-4FEC-A258-2D00BB33AE8C"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cid:2B7DDA19-D99B-4FEC-A258-2D00BB33AE8C"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cid:2B7DDA19-D99B-4FEC-A258-2D00BB33AE8C"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cid:2B7DDA19-D99B-4FEC-A258-2D00BB33AE8C"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rgbClr val="0070C0"/>
                </a:solidFill>
              </a:rPr>
              <a:t>EMPLOYMENT LAW 2020 UPDATE</a:t>
            </a:r>
            <a:br>
              <a:rPr lang="en-US" dirty="0" smtClean="0">
                <a:solidFill>
                  <a:srgbClr val="0070C0"/>
                </a:solidFill>
              </a:rPr>
            </a:br>
            <a:endParaRPr lang="en-US" dirty="0">
              <a:solidFill>
                <a:srgbClr val="0070C0"/>
              </a:solidFill>
            </a:endParaRPr>
          </a:p>
        </p:txBody>
      </p:sp>
      <p:sp>
        <p:nvSpPr>
          <p:cNvPr id="3" name="Subtitle 2"/>
          <p:cNvSpPr>
            <a:spLocks noGrp="1"/>
          </p:cNvSpPr>
          <p:nvPr>
            <p:ph type="subTitle" idx="1"/>
          </p:nvPr>
        </p:nvSpPr>
        <p:spPr>
          <a:xfrm>
            <a:off x="1100052" y="4455631"/>
            <a:ext cx="10058400" cy="1392287"/>
          </a:xfrm>
        </p:spPr>
        <p:txBody>
          <a:bodyPr>
            <a:normAutofit fontScale="40000" lnSpcReduction="20000"/>
          </a:bodyPr>
          <a:lstStyle/>
          <a:p>
            <a:pPr algn="l"/>
            <a:r>
              <a:rPr lang="en-US" sz="3500" dirty="0"/>
              <a:t>Presented by: </a:t>
            </a:r>
          </a:p>
          <a:p>
            <a:pPr algn="l"/>
            <a:r>
              <a:rPr lang="en-US" sz="5500" dirty="0"/>
              <a:t>M. Eric Olmstead, Esq.</a:t>
            </a:r>
          </a:p>
          <a:p>
            <a:pPr algn="l"/>
            <a:r>
              <a:rPr lang="en-US" sz="3500" dirty="0"/>
              <a:t>Barney McKenna &amp; Olmstead, P.C.</a:t>
            </a:r>
          </a:p>
          <a:p>
            <a:pPr algn="l"/>
            <a:r>
              <a:rPr lang="en-US" sz="3500" dirty="0"/>
              <a:t>For SHRM</a:t>
            </a:r>
          </a:p>
          <a:p>
            <a:endParaRPr lang="en-US" dirty="0" smtClean="0"/>
          </a:p>
          <a:p>
            <a:endParaRPr lang="en-US" dirty="0"/>
          </a:p>
        </p:txBody>
      </p:sp>
      <p:sp>
        <p:nvSpPr>
          <p:cNvPr id="4" name="TextBox 3"/>
          <p:cNvSpPr txBox="1"/>
          <p:nvPr/>
        </p:nvSpPr>
        <p:spPr>
          <a:xfrm>
            <a:off x="9127957" y="6335470"/>
            <a:ext cx="3064043" cy="276999"/>
          </a:xfrm>
          <a:prstGeom prst="rect">
            <a:avLst/>
          </a:prstGeom>
          <a:noFill/>
        </p:spPr>
        <p:txBody>
          <a:bodyPr wrap="square" rtlCol="0">
            <a:spAutoFit/>
          </a:bodyPr>
          <a:lstStyle/>
          <a:p>
            <a:pPr defTabSz="457166"/>
            <a:r>
              <a:rPr lang="en-US" sz="1200" dirty="0">
                <a:solidFill>
                  <a:prstClr val="black"/>
                </a:solidFill>
              </a:rPr>
              <a:t>©</a:t>
            </a:r>
            <a:r>
              <a:rPr lang="en-US" sz="1200" dirty="0" smtClean="0">
                <a:solidFill>
                  <a:prstClr val="black"/>
                </a:solidFill>
              </a:rPr>
              <a:t>2020 </a:t>
            </a:r>
            <a:r>
              <a:rPr lang="en-US" sz="1200" dirty="0">
                <a:solidFill>
                  <a:prstClr val="black"/>
                </a:solidFill>
              </a:rPr>
              <a:t>Barney McKenna &amp; Olmstead, P.C.</a:t>
            </a:r>
          </a:p>
        </p:txBody>
      </p:sp>
      <p:pic>
        <p:nvPicPr>
          <p:cNvPr id="6" name="Picture 5" descr="cid:2B7DDA19-D99B-4FEC-A258-2D00BB33AE8C"/>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613607" y="6098119"/>
            <a:ext cx="514350" cy="514350"/>
          </a:xfrm>
          <a:prstGeom prst="rect">
            <a:avLst/>
          </a:prstGeom>
          <a:noFill/>
          <a:ln>
            <a:noFill/>
          </a:ln>
        </p:spPr>
      </p:pic>
    </p:spTree>
    <p:extLst>
      <p:ext uri="{BB962C8B-B14F-4D97-AF65-F5344CB8AC3E}">
        <p14:creationId xmlns:p14="http://schemas.microsoft.com/office/powerpoint/2010/main" val="885616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6637715"/>
          </a:xfrm>
          <a:prstGeom prst="rect">
            <a:avLst/>
          </a:prstGeom>
        </p:spPr>
        <p:txBody>
          <a:bodyPr wrap="square">
            <a:spAutoFit/>
          </a:bodyPr>
          <a:lstStyle/>
          <a:p>
            <a:r>
              <a:rPr lang="en-US" sz="4800" dirty="0" smtClean="0">
                <a:solidFill>
                  <a:srgbClr val="0070C0"/>
                </a:solidFill>
              </a:rPr>
              <a:t>Federal Case Law Developments			</a:t>
            </a:r>
          </a:p>
          <a:p>
            <a:r>
              <a:rPr lang="en-US" sz="800" u="sng" dirty="0" smtClean="0">
                <a:solidFill>
                  <a:prstClr val="black"/>
                </a:solidFill>
              </a:rPr>
              <a:t>											</a:t>
            </a:r>
          </a:p>
          <a:p>
            <a:endParaRPr lang="en-US" sz="800" dirty="0" smtClean="0">
              <a:solidFill>
                <a:prstClr val="black"/>
              </a:solidFill>
            </a:endParaRPr>
          </a:p>
          <a:p>
            <a:pPr defTabSz="576263"/>
            <a:r>
              <a:rPr lang="en-US" b="1" dirty="0" smtClean="0">
                <a:solidFill>
                  <a:prstClr val="black"/>
                </a:solidFill>
              </a:rPr>
              <a:t>Inability to Perform a Specific Job – </a:t>
            </a:r>
            <a:r>
              <a:rPr lang="en-US" b="1" i="1" dirty="0" smtClean="0">
                <a:solidFill>
                  <a:prstClr val="black"/>
                </a:solidFill>
              </a:rPr>
              <a:t>Woolf v. </a:t>
            </a:r>
            <a:r>
              <a:rPr lang="en-US" b="1" i="1" dirty="0" err="1" smtClean="0">
                <a:solidFill>
                  <a:prstClr val="black"/>
                </a:solidFill>
              </a:rPr>
              <a:t>Strada</a:t>
            </a:r>
            <a:r>
              <a:rPr lang="en-US" b="1" dirty="0" smtClean="0">
                <a:solidFill>
                  <a:prstClr val="black"/>
                </a:solidFill>
              </a:rPr>
              <a:t> – 2</a:t>
            </a:r>
            <a:r>
              <a:rPr lang="en-US" b="1" baseline="30000" dirty="0" smtClean="0">
                <a:solidFill>
                  <a:prstClr val="black"/>
                </a:solidFill>
              </a:rPr>
              <a:t>nd</a:t>
            </a:r>
            <a:r>
              <a:rPr lang="en-US" b="1" dirty="0" smtClean="0">
                <a:solidFill>
                  <a:prstClr val="black"/>
                </a:solidFill>
              </a:rPr>
              <a:t> Circuit (February 6, 2020)</a:t>
            </a:r>
            <a:endParaRPr lang="en-US" dirty="0" smtClean="0">
              <a:solidFill>
                <a:prstClr val="black"/>
              </a:solidFill>
            </a:endParaRPr>
          </a:p>
          <a:p>
            <a:pPr defTabSz="576263"/>
            <a:endParaRPr lang="en-US" b="1" dirty="0">
              <a:solidFill>
                <a:prstClr val="black"/>
              </a:solidFill>
            </a:endParaRPr>
          </a:p>
          <a:p>
            <a:pPr marL="285750" indent="-285750" defTabSz="576263">
              <a:spcAft>
                <a:spcPts val="800"/>
              </a:spcAft>
              <a:buFont typeface="Arial" panose="020B0604020202020204" pitchFamily="34" charset="0"/>
              <a:buChar char="•"/>
            </a:pPr>
            <a:r>
              <a:rPr lang="en-US" dirty="0" smtClean="0">
                <a:solidFill>
                  <a:prstClr val="black"/>
                </a:solidFill>
              </a:rPr>
              <a:t>Woolf suffered from migraines </a:t>
            </a:r>
            <a:r>
              <a:rPr lang="en-US" u="sng" dirty="0" smtClean="0">
                <a:solidFill>
                  <a:prstClr val="black"/>
                </a:solidFill>
              </a:rPr>
              <a:t>related to stress at work</a:t>
            </a:r>
            <a:endParaRPr lang="en-US" dirty="0" smtClean="0">
              <a:solidFill>
                <a:prstClr val="black"/>
              </a:solidFill>
            </a:endParaRPr>
          </a:p>
          <a:p>
            <a:pPr marL="285750" indent="-285750" defTabSz="576263">
              <a:spcAft>
                <a:spcPts val="800"/>
              </a:spcAft>
              <a:buFont typeface="Arial" panose="020B0604020202020204" pitchFamily="34" charset="0"/>
              <a:buChar char="•"/>
            </a:pPr>
            <a:r>
              <a:rPr lang="en-US" dirty="0" smtClean="0">
                <a:solidFill>
                  <a:prstClr val="black"/>
                </a:solidFill>
              </a:rPr>
              <a:t>His work performance declined – negative performance reviews</a:t>
            </a:r>
          </a:p>
          <a:p>
            <a:pPr marL="285750" indent="-285750" defTabSz="576263">
              <a:spcAft>
                <a:spcPts val="800"/>
              </a:spcAft>
              <a:buFont typeface="Arial" panose="020B0604020202020204" pitchFamily="34" charset="0"/>
              <a:buChar char="•"/>
            </a:pPr>
            <a:r>
              <a:rPr lang="en-US" dirty="0" smtClean="0">
                <a:solidFill>
                  <a:prstClr val="black"/>
                </a:solidFill>
              </a:rPr>
              <a:t>Multiple requests to transfer or be assigned to different supervisor – not granted</a:t>
            </a:r>
          </a:p>
          <a:p>
            <a:pPr marL="285750" indent="-285750" defTabSz="576263">
              <a:spcAft>
                <a:spcPts val="800"/>
              </a:spcAft>
              <a:buFont typeface="Arial" panose="020B0604020202020204" pitchFamily="34" charset="0"/>
              <a:buChar char="•"/>
            </a:pPr>
            <a:r>
              <a:rPr lang="en-US" dirty="0" smtClean="0">
                <a:solidFill>
                  <a:prstClr val="black"/>
                </a:solidFill>
              </a:rPr>
              <a:t>Employer provided intermittent paid medical leave</a:t>
            </a:r>
          </a:p>
          <a:p>
            <a:pPr marL="285750" indent="-285750" defTabSz="576263">
              <a:spcAft>
                <a:spcPts val="800"/>
              </a:spcAft>
              <a:buFont typeface="Arial" panose="020B0604020202020204" pitchFamily="34" charset="0"/>
              <a:buChar char="•"/>
            </a:pPr>
            <a:r>
              <a:rPr lang="en-US" dirty="0" smtClean="0">
                <a:solidFill>
                  <a:prstClr val="black"/>
                </a:solidFill>
              </a:rPr>
              <a:t>Terminated after another written disciplinary warning</a:t>
            </a:r>
          </a:p>
          <a:p>
            <a:pPr marL="285750" indent="-285750" defTabSz="576263">
              <a:spcAft>
                <a:spcPts val="800"/>
              </a:spcAft>
              <a:buFont typeface="Arial" panose="020B0604020202020204" pitchFamily="34" charset="0"/>
              <a:buChar char="•"/>
            </a:pPr>
            <a:r>
              <a:rPr lang="en-US" dirty="0" smtClean="0">
                <a:solidFill>
                  <a:prstClr val="black"/>
                </a:solidFill>
              </a:rPr>
              <a:t>Woolf claimed migraines were a disability under ADA – substantially limited major life activity of working</a:t>
            </a:r>
          </a:p>
          <a:p>
            <a:pPr marL="742950" lvl="1" indent="-285750" defTabSz="576263">
              <a:spcAft>
                <a:spcPts val="800"/>
              </a:spcAft>
              <a:buFont typeface="Wingdings" panose="05000000000000000000" pitchFamily="2" charset="2"/>
              <a:buChar char="Ø"/>
            </a:pPr>
            <a:r>
              <a:rPr lang="en-US" dirty="0" smtClean="0">
                <a:solidFill>
                  <a:prstClr val="black"/>
                </a:solidFill>
              </a:rPr>
              <a:t>He believed he could work if under different supervisor</a:t>
            </a:r>
          </a:p>
          <a:p>
            <a:pPr marL="285750" lvl="1" indent="-285750" defTabSz="576263">
              <a:spcAft>
                <a:spcPts val="800"/>
              </a:spcAft>
              <a:buFont typeface="Arial" panose="020B0604020202020204" pitchFamily="34" charset="0"/>
              <a:buChar char="•"/>
            </a:pPr>
            <a:r>
              <a:rPr lang="en-US" dirty="0" smtClean="0">
                <a:solidFill>
                  <a:prstClr val="black"/>
                </a:solidFill>
              </a:rPr>
              <a:t>Court ruled in favor of employer</a:t>
            </a:r>
          </a:p>
          <a:p>
            <a:pPr marL="742950" lvl="2" indent="-285750" defTabSz="576263">
              <a:spcAft>
                <a:spcPts val="800"/>
              </a:spcAft>
              <a:buFont typeface="Wingdings" panose="05000000000000000000" pitchFamily="2" charset="2"/>
              <a:buChar char="Ø"/>
            </a:pPr>
            <a:r>
              <a:rPr lang="en-US" dirty="0" smtClean="0">
                <a:solidFill>
                  <a:prstClr val="black"/>
                </a:solidFill>
              </a:rPr>
              <a:t>Inability to perform only a single specific job fails to establish a substantial impairment to major life activity of working</a:t>
            </a:r>
          </a:p>
          <a:p>
            <a:pPr marL="742950" lvl="2" indent="-285750" defTabSz="576263">
              <a:spcAft>
                <a:spcPts val="800"/>
              </a:spcAft>
              <a:buFont typeface="Wingdings" panose="05000000000000000000" pitchFamily="2" charset="2"/>
              <a:buChar char="Ø"/>
            </a:pPr>
            <a:r>
              <a:rPr lang="en-US" dirty="0" smtClean="0">
                <a:solidFill>
                  <a:prstClr val="black"/>
                </a:solidFill>
              </a:rPr>
              <a:t>Work-related disability must preclude employee from </a:t>
            </a:r>
            <a:r>
              <a:rPr lang="en-US" i="1" dirty="0" smtClean="0">
                <a:solidFill>
                  <a:prstClr val="black"/>
                </a:solidFill>
              </a:rPr>
              <a:t>class or broad range of jobs</a:t>
            </a:r>
            <a:endParaRPr lang="en-US" dirty="0">
              <a:solidFill>
                <a:prstClr val="black"/>
              </a:solidFill>
            </a:endParaRPr>
          </a:p>
          <a:p>
            <a:pPr marL="742950" lvl="2" indent="-285750" defTabSz="576263">
              <a:spcAft>
                <a:spcPts val="800"/>
              </a:spcAft>
              <a:buFont typeface="Wingdings" panose="05000000000000000000" pitchFamily="2" charset="2"/>
              <a:buChar char="Ø"/>
            </a:pPr>
            <a:r>
              <a:rPr lang="en-US" dirty="0" smtClean="0">
                <a:solidFill>
                  <a:prstClr val="black"/>
                </a:solidFill>
              </a:rPr>
              <a:t>2</a:t>
            </a:r>
            <a:r>
              <a:rPr lang="en-US" baseline="30000" dirty="0" smtClean="0">
                <a:solidFill>
                  <a:prstClr val="black"/>
                </a:solidFill>
              </a:rPr>
              <a:t>nd</a:t>
            </a:r>
            <a:r>
              <a:rPr lang="en-US" dirty="0" smtClean="0">
                <a:solidFill>
                  <a:prstClr val="black"/>
                </a:solidFill>
              </a:rPr>
              <a:t> Circuit joins 1</a:t>
            </a:r>
            <a:r>
              <a:rPr lang="en-US" baseline="30000" dirty="0" smtClean="0">
                <a:solidFill>
                  <a:prstClr val="black"/>
                </a:solidFill>
              </a:rPr>
              <a:t>st</a:t>
            </a:r>
            <a:r>
              <a:rPr lang="en-US" dirty="0" smtClean="0">
                <a:solidFill>
                  <a:prstClr val="black"/>
                </a:solidFill>
              </a:rPr>
              <a:t>, 6</a:t>
            </a:r>
            <a:r>
              <a:rPr lang="en-US" baseline="30000" dirty="0" smtClean="0">
                <a:solidFill>
                  <a:prstClr val="black"/>
                </a:solidFill>
              </a:rPr>
              <a:t>th</a:t>
            </a:r>
            <a:r>
              <a:rPr lang="en-US" dirty="0" smtClean="0">
                <a:solidFill>
                  <a:prstClr val="black"/>
                </a:solidFill>
              </a:rPr>
              <a:t>, 7</a:t>
            </a:r>
            <a:r>
              <a:rPr lang="en-US" baseline="30000" dirty="0" smtClean="0">
                <a:solidFill>
                  <a:prstClr val="black"/>
                </a:solidFill>
              </a:rPr>
              <a:t>th</a:t>
            </a:r>
            <a:r>
              <a:rPr lang="en-US" dirty="0" smtClean="0">
                <a:solidFill>
                  <a:prstClr val="black"/>
                </a:solidFill>
              </a:rPr>
              <a:t>, 10</a:t>
            </a:r>
            <a:r>
              <a:rPr lang="en-US" baseline="30000" dirty="0" smtClean="0">
                <a:solidFill>
                  <a:prstClr val="black"/>
                </a:solidFill>
              </a:rPr>
              <a:t>th</a:t>
            </a:r>
            <a:r>
              <a:rPr lang="en-US" dirty="0" smtClean="0">
                <a:solidFill>
                  <a:prstClr val="black"/>
                </a:solidFill>
              </a:rPr>
              <a:t> and D.C. Circuits with this opinion</a:t>
            </a:r>
          </a:p>
          <a:p>
            <a:pPr marL="285750" indent="-285750" defTabSz="576263">
              <a:buFont typeface="Arial" panose="020B0604020202020204" pitchFamily="34" charset="0"/>
              <a:buChar char="•"/>
            </a:pPr>
            <a:endParaRPr lang="en-US" dirty="0" smtClean="0">
              <a:solidFill>
                <a:prstClr val="black"/>
              </a:solidFill>
            </a:endParaRPr>
          </a:p>
          <a:p>
            <a:pPr defTabSz="576263"/>
            <a:endParaRPr lang="en-US" dirty="0">
              <a:solidFill>
                <a:prstClr val="black"/>
              </a:solidFill>
            </a:endParaRPr>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a:solidFill>
                  <a:prstClr val="black"/>
                </a:solidFill>
              </a:rPr>
              <a:t>©</a:t>
            </a:r>
            <a:r>
              <a:rPr lang="en-US" dirty="0" smtClean="0">
                <a:solidFill>
                  <a:prstClr val="black"/>
                </a:solidFill>
              </a:rPr>
              <a:t>2020 </a:t>
            </a:r>
            <a:r>
              <a:rPr lang="en-US" dirty="0">
                <a:solidFill>
                  <a:prstClr val="black"/>
                </a:solidFill>
              </a:rPr>
              <a:t>Barney McKenna &amp; Olmstead, P.C.</a:t>
            </a:r>
          </a:p>
        </p:txBody>
      </p:sp>
      <p:pic>
        <p:nvPicPr>
          <p:cNvPr id="5" name="Picture 4" descr="cid:2B7DDA19-D99B-4FEC-A258-2D00BB33AE8C"/>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459908" y="6255745"/>
            <a:ext cx="514350" cy="514350"/>
          </a:xfrm>
          <a:prstGeom prst="rect">
            <a:avLst/>
          </a:prstGeom>
          <a:noFill/>
          <a:ln>
            <a:noFill/>
          </a:ln>
        </p:spPr>
      </p:pic>
    </p:spTree>
    <p:extLst>
      <p:ext uri="{BB962C8B-B14F-4D97-AF65-F5344CB8AC3E}">
        <p14:creationId xmlns:p14="http://schemas.microsoft.com/office/powerpoint/2010/main" val="2112171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6994222"/>
          </a:xfrm>
          <a:prstGeom prst="rect">
            <a:avLst/>
          </a:prstGeom>
        </p:spPr>
        <p:txBody>
          <a:bodyPr wrap="square">
            <a:spAutoFit/>
          </a:bodyPr>
          <a:lstStyle/>
          <a:p>
            <a:r>
              <a:rPr lang="en-US" sz="4800" dirty="0" smtClean="0">
                <a:solidFill>
                  <a:srgbClr val="0070C0"/>
                </a:solidFill>
              </a:rPr>
              <a:t>Federal Case Law Developments</a:t>
            </a:r>
          </a:p>
          <a:p>
            <a:r>
              <a:rPr lang="en-US" sz="800" u="sng" dirty="0" smtClean="0">
                <a:solidFill>
                  <a:prstClr val="black"/>
                </a:solidFill>
              </a:rPr>
              <a:t>											</a:t>
            </a:r>
          </a:p>
          <a:p>
            <a:pPr defTabSz="576263">
              <a:spcAft>
                <a:spcPts val="300"/>
              </a:spcAft>
            </a:pPr>
            <a:endParaRPr lang="en-US" sz="800" dirty="0" smtClean="0">
              <a:solidFill>
                <a:prstClr val="black"/>
              </a:solidFill>
            </a:endParaRPr>
          </a:p>
          <a:p>
            <a:pPr defTabSz="576263">
              <a:spcAft>
                <a:spcPts val="300"/>
              </a:spcAft>
            </a:pPr>
            <a:r>
              <a:rPr lang="en-US" b="1" dirty="0" smtClean="0">
                <a:solidFill>
                  <a:prstClr val="black"/>
                </a:solidFill>
              </a:rPr>
              <a:t>Refusal to Hire Because of Risk of Developing Disability – </a:t>
            </a:r>
            <a:r>
              <a:rPr lang="en-US" b="1" i="1" dirty="0" smtClean="0">
                <a:solidFill>
                  <a:prstClr val="black"/>
                </a:solidFill>
              </a:rPr>
              <a:t>Shell v. Burlington Northern – </a:t>
            </a:r>
            <a:r>
              <a:rPr lang="en-US" b="1" dirty="0" smtClean="0">
                <a:solidFill>
                  <a:prstClr val="black"/>
                </a:solidFill>
              </a:rPr>
              <a:t>7th Circuit (Oct 29, 2019)</a:t>
            </a:r>
          </a:p>
          <a:p>
            <a:pPr defTabSz="576263">
              <a:spcAft>
                <a:spcPts val="300"/>
              </a:spcAft>
            </a:pPr>
            <a:endParaRPr lang="en-US" b="1" dirty="0">
              <a:solidFill>
                <a:prstClr val="black"/>
              </a:solidFill>
            </a:endParaRPr>
          </a:p>
          <a:p>
            <a:pPr marL="285750" indent="-285750" defTabSz="576263">
              <a:spcAft>
                <a:spcPts val="1800"/>
              </a:spcAft>
              <a:buFont typeface="Wingdings" panose="05000000000000000000" pitchFamily="2" charset="2"/>
              <a:buChar char="§"/>
            </a:pPr>
            <a:r>
              <a:rPr lang="en-US" dirty="0" smtClean="0">
                <a:solidFill>
                  <a:prstClr val="black"/>
                </a:solidFill>
              </a:rPr>
              <a:t>Shell applied to work in a safety-sensitive position with BNSF Railroad</a:t>
            </a:r>
          </a:p>
          <a:p>
            <a:pPr marL="285750" indent="-285750" defTabSz="576263">
              <a:spcAft>
                <a:spcPts val="1800"/>
              </a:spcAft>
              <a:buFont typeface="Wingdings" panose="05000000000000000000" pitchFamily="2" charset="2"/>
              <a:buChar char="§"/>
            </a:pPr>
            <a:r>
              <a:rPr lang="en-US" dirty="0" smtClean="0">
                <a:solidFill>
                  <a:prstClr val="black"/>
                </a:solidFill>
              </a:rPr>
              <a:t>He weighed 331 pounds at 5’10” with BMI of 47.5 </a:t>
            </a:r>
          </a:p>
          <a:p>
            <a:pPr marL="742950" lvl="1" indent="-285750" defTabSz="576263">
              <a:spcAft>
                <a:spcPts val="1800"/>
              </a:spcAft>
              <a:buFont typeface="Wingdings" panose="05000000000000000000" pitchFamily="2" charset="2"/>
              <a:buChar char="Ø"/>
            </a:pPr>
            <a:r>
              <a:rPr lang="en-US" dirty="0">
                <a:solidFill>
                  <a:prstClr val="black"/>
                </a:solidFill>
              </a:rPr>
              <a:t>E</a:t>
            </a:r>
            <a:r>
              <a:rPr lang="en-US" dirty="0" smtClean="0">
                <a:solidFill>
                  <a:prstClr val="black"/>
                </a:solidFill>
              </a:rPr>
              <a:t>mployer’s required BMI of less than 40</a:t>
            </a:r>
          </a:p>
          <a:p>
            <a:pPr marL="285750" indent="-285750" defTabSz="576263">
              <a:spcAft>
                <a:spcPts val="1800"/>
              </a:spcAft>
              <a:buFont typeface="Wingdings" panose="05000000000000000000" pitchFamily="2" charset="2"/>
              <a:buChar char="§"/>
            </a:pPr>
            <a:r>
              <a:rPr lang="en-US" dirty="0" smtClean="0">
                <a:solidFill>
                  <a:prstClr val="black"/>
                </a:solidFill>
              </a:rPr>
              <a:t>Employer concerned about unexpected health episode and loss of consciousness</a:t>
            </a:r>
          </a:p>
          <a:p>
            <a:pPr marL="742950" lvl="1" indent="-285750" defTabSz="576263">
              <a:spcAft>
                <a:spcPts val="1800"/>
              </a:spcAft>
              <a:buFont typeface="Wingdings" panose="05000000000000000000" pitchFamily="2" charset="2"/>
              <a:buChar char="Ø"/>
            </a:pPr>
            <a:r>
              <a:rPr lang="en-US" dirty="0" smtClean="0">
                <a:solidFill>
                  <a:prstClr val="black"/>
                </a:solidFill>
              </a:rPr>
              <a:t>Diabetes, Sleep Apnea, etc.</a:t>
            </a:r>
          </a:p>
          <a:p>
            <a:pPr marL="285750" indent="-285750" defTabSz="576263">
              <a:spcAft>
                <a:spcPts val="1800"/>
              </a:spcAft>
              <a:buFont typeface="Wingdings" panose="05000000000000000000" pitchFamily="2" charset="2"/>
              <a:buChar char="§"/>
            </a:pPr>
            <a:r>
              <a:rPr lang="en-US" dirty="0" smtClean="0">
                <a:solidFill>
                  <a:prstClr val="black"/>
                </a:solidFill>
              </a:rPr>
              <a:t>Shell sued under “regarded as” </a:t>
            </a:r>
            <a:r>
              <a:rPr lang="en-US" b="1" i="1" dirty="0" smtClean="0">
                <a:solidFill>
                  <a:prstClr val="black"/>
                </a:solidFill>
              </a:rPr>
              <a:t>having</a:t>
            </a:r>
            <a:r>
              <a:rPr lang="en-US" dirty="0" smtClean="0">
                <a:solidFill>
                  <a:prstClr val="black"/>
                </a:solidFill>
              </a:rPr>
              <a:t> physical or mental impairment</a:t>
            </a:r>
          </a:p>
          <a:p>
            <a:pPr marL="285750" indent="-285750" defTabSz="576263">
              <a:spcAft>
                <a:spcPts val="1800"/>
              </a:spcAft>
              <a:buFont typeface="Wingdings" panose="05000000000000000000" pitchFamily="2" charset="2"/>
              <a:buChar char="§"/>
            </a:pPr>
            <a:r>
              <a:rPr lang="en-US" dirty="0" smtClean="0">
                <a:solidFill>
                  <a:prstClr val="black"/>
                </a:solidFill>
              </a:rPr>
              <a:t>Statutory language of ADA covers current impairment and not future ones – “having” means presently</a:t>
            </a:r>
            <a:endParaRPr lang="en-US" dirty="0">
              <a:solidFill>
                <a:prstClr val="black"/>
              </a:solidFill>
            </a:endParaRPr>
          </a:p>
          <a:p>
            <a:pPr marL="285750" indent="-285750" defTabSz="576263">
              <a:spcAft>
                <a:spcPts val="1800"/>
              </a:spcAft>
              <a:buFont typeface="Wingdings" panose="05000000000000000000" pitchFamily="2" charset="2"/>
              <a:buChar char="§"/>
            </a:pPr>
            <a:r>
              <a:rPr lang="en-US" dirty="0" smtClean="0">
                <a:solidFill>
                  <a:prstClr val="black"/>
                </a:solidFill>
              </a:rPr>
              <a:t>Court found in favor of employer and ruled on the plain language of the ADA</a:t>
            </a:r>
          </a:p>
          <a:p>
            <a:pPr marL="285750" indent="-285750" defTabSz="576263">
              <a:spcAft>
                <a:spcPts val="1800"/>
              </a:spcAft>
              <a:buFont typeface="Wingdings" panose="05000000000000000000" pitchFamily="2" charset="2"/>
              <a:buChar char="§"/>
            </a:pPr>
            <a:r>
              <a:rPr lang="en-US" dirty="0" smtClean="0">
                <a:solidFill>
                  <a:prstClr val="black"/>
                </a:solidFill>
              </a:rPr>
              <a:t>7</a:t>
            </a:r>
            <a:r>
              <a:rPr lang="en-US" baseline="30000" dirty="0" smtClean="0">
                <a:solidFill>
                  <a:prstClr val="black"/>
                </a:solidFill>
              </a:rPr>
              <a:t>th</a:t>
            </a:r>
            <a:r>
              <a:rPr lang="en-US" dirty="0" smtClean="0">
                <a:solidFill>
                  <a:prstClr val="black"/>
                </a:solidFill>
              </a:rPr>
              <a:t> Circuit joins 8</a:t>
            </a:r>
            <a:r>
              <a:rPr lang="en-US" baseline="30000" dirty="0" smtClean="0">
                <a:solidFill>
                  <a:prstClr val="black"/>
                </a:solidFill>
              </a:rPr>
              <a:t>th</a:t>
            </a:r>
            <a:r>
              <a:rPr lang="en-US" dirty="0" smtClean="0">
                <a:solidFill>
                  <a:prstClr val="black"/>
                </a:solidFill>
              </a:rPr>
              <a:t> , 9</a:t>
            </a:r>
            <a:r>
              <a:rPr lang="en-US" baseline="30000" dirty="0" smtClean="0">
                <a:solidFill>
                  <a:prstClr val="black"/>
                </a:solidFill>
              </a:rPr>
              <a:t>th</a:t>
            </a:r>
            <a:r>
              <a:rPr lang="en-US" dirty="0">
                <a:solidFill>
                  <a:prstClr val="black"/>
                </a:solidFill>
              </a:rPr>
              <a:t> </a:t>
            </a:r>
            <a:r>
              <a:rPr lang="en-US" dirty="0" smtClean="0">
                <a:solidFill>
                  <a:prstClr val="black"/>
                </a:solidFill>
              </a:rPr>
              <a:t>and 10</a:t>
            </a:r>
            <a:r>
              <a:rPr lang="en-US" baseline="30000" dirty="0" smtClean="0">
                <a:solidFill>
                  <a:prstClr val="black"/>
                </a:solidFill>
              </a:rPr>
              <a:t>th</a:t>
            </a:r>
            <a:r>
              <a:rPr lang="en-US" dirty="0" smtClean="0">
                <a:solidFill>
                  <a:prstClr val="black"/>
                </a:solidFill>
              </a:rPr>
              <a:t> Circuits on this decision</a:t>
            </a:r>
            <a:endParaRPr lang="en-US" dirty="0">
              <a:solidFill>
                <a:prstClr val="black"/>
              </a:solidFill>
            </a:endParaRPr>
          </a:p>
          <a:p>
            <a:pPr defTabSz="576263">
              <a:spcAft>
                <a:spcPts val="300"/>
              </a:spcAft>
            </a:pPr>
            <a:r>
              <a:rPr lang="en-US" sz="2000" u="sng" dirty="0" smtClean="0">
                <a:solidFill>
                  <a:prstClr val="black"/>
                </a:solidFill>
              </a:rPr>
              <a:t/>
            </a:r>
            <a:br>
              <a:rPr lang="en-US" sz="2000" u="sng" dirty="0" smtClean="0">
                <a:solidFill>
                  <a:prstClr val="black"/>
                </a:solidFill>
              </a:rPr>
            </a:br>
            <a:endParaRPr lang="en-US" sz="2000" u="sng" dirty="0" smtClean="0">
              <a:solidFill>
                <a:prstClr val="black"/>
              </a:solidFill>
            </a:endParaRPr>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a:solidFill>
                  <a:prstClr val="black"/>
                </a:solidFill>
              </a:rPr>
              <a:t>©</a:t>
            </a:r>
            <a:r>
              <a:rPr lang="en-US" dirty="0" smtClean="0">
                <a:solidFill>
                  <a:prstClr val="black"/>
                </a:solidFill>
              </a:rPr>
              <a:t>2020 </a:t>
            </a:r>
            <a:r>
              <a:rPr lang="en-US" dirty="0">
                <a:solidFill>
                  <a:prstClr val="black"/>
                </a:solidFill>
              </a:rPr>
              <a:t>Barney McKenna &amp; Olmstead, P.C.</a:t>
            </a:r>
          </a:p>
        </p:txBody>
      </p:sp>
      <p:pic>
        <p:nvPicPr>
          <p:cNvPr id="5" name="Picture 4" descr="cid:2B7DDA19-D99B-4FEC-A258-2D00BB33AE8C"/>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459908" y="6257383"/>
            <a:ext cx="514350" cy="514350"/>
          </a:xfrm>
          <a:prstGeom prst="rect">
            <a:avLst/>
          </a:prstGeom>
          <a:noFill/>
          <a:ln>
            <a:noFill/>
          </a:ln>
        </p:spPr>
      </p:pic>
    </p:spTree>
    <p:extLst>
      <p:ext uri="{BB962C8B-B14F-4D97-AF65-F5344CB8AC3E}">
        <p14:creationId xmlns:p14="http://schemas.microsoft.com/office/powerpoint/2010/main" val="1232568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8163773"/>
          </a:xfrm>
          <a:prstGeom prst="rect">
            <a:avLst/>
          </a:prstGeom>
        </p:spPr>
        <p:txBody>
          <a:bodyPr wrap="square">
            <a:spAutoFit/>
          </a:bodyPr>
          <a:lstStyle/>
          <a:p>
            <a:r>
              <a:rPr lang="en-US" sz="4800" dirty="0" smtClean="0">
                <a:solidFill>
                  <a:srgbClr val="0070C0"/>
                </a:solidFill>
              </a:rPr>
              <a:t>Federal Case Law Developments</a:t>
            </a:r>
          </a:p>
          <a:p>
            <a:r>
              <a:rPr lang="en-US" sz="800" u="sng" dirty="0" smtClean="0">
                <a:solidFill>
                  <a:prstClr val="black"/>
                </a:solidFill>
              </a:rPr>
              <a:t>											</a:t>
            </a:r>
          </a:p>
          <a:p>
            <a:pPr defTabSz="576263">
              <a:spcAft>
                <a:spcPts val="300"/>
              </a:spcAft>
            </a:pPr>
            <a:endParaRPr lang="en-US" sz="800" dirty="0" smtClean="0">
              <a:solidFill>
                <a:prstClr val="black"/>
              </a:solidFill>
            </a:endParaRPr>
          </a:p>
          <a:p>
            <a:pPr defTabSz="576263">
              <a:spcAft>
                <a:spcPts val="300"/>
              </a:spcAft>
            </a:pPr>
            <a:r>
              <a:rPr lang="en-US" b="1" dirty="0" smtClean="0">
                <a:solidFill>
                  <a:prstClr val="black"/>
                </a:solidFill>
              </a:rPr>
              <a:t>Landmark Title VII Decision in U.S. Supreme Court – </a:t>
            </a:r>
            <a:r>
              <a:rPr lang="en-US" b="1" i="1" dirty="0" smtClean="0">
                <a:solidFill>
                  <a:prstClr val="black"/>
                </a:solidFill>
              </a:rPr>
              <a:t>Bostock v. Clayton County, Georgia </a:t>
            </a:r>
            <a:r>
              <a:rPr lang="en-US" b="1" dirty="0" smtClean="0">
                <a:solidFill>
                  <a:prstClr val="black"/>
                </a:solidFill>
              </a:rPr>
              <a:t>(June 15, 2020)</a:t>
            </a:r>
          </a:p>
          <a:p>
            <a:pPr defTabSz="576263">
              <a:spcAft>
                <a:spcPts val="300"/>
              </a:spcAft>
            </a:pPr>
            <a:endParaRPr lang="en-US" sz="1400" b="1" dirty="0" smtClean="0">
              <a:solidFill>
                <a:prstClr val="black"/>
              </a:solidFill>
            </a:endParaRPr>
          </a:p>
          <a:p>
            <a:pPr marL="285750" indent="-285750" defTabSz="576263">
              <a:spcAft>
                <a:spcPts val="1800"/>
              </a:spcAft>
              <a:buFont typeface="Wingdings" panose="05000000000000000000" pitchFamily="2" charset="2"/>
              <a:buChar char="§"/>
            </a:pPr>
            <a:r>
              <a:rPr lang="en-US" dirty="0" smtClean="0">
                <a:solidFill>
                  <a:prstClr val="black"/>
                </a:solidFill>
              </a:rPr>
              <a:t>Question: Did Title VII prohibit employment discrimination against LGBT employees on the basis of sex? </a:t>
            </a:r>
          </a:p>
          <a:p>
            <a:pPr marL="285750" lvl="1" indent="-285750" defTabSz="576263">
              <a:spcAft>
                <a:spcPts val="1800"/>
              </a:spcAft>
              <a:buFont typeface="Wingdings" panose="05000000000000000000" pitchFamily="2" charset="2"/>
              <a:buChar char="§"/>
            </a:pPr>
            <a:r>
              <a:rPr lang="en-US" dirty="0" smtClean="0">
                <a:solidFill>
                  <a:prstClr val="black"/>
                </a:solidFill>
              </a:rPr>
              <a:t>Context for the Court’s decision: </a:t>
            </a:r>
          </a:p>
          <a:p>
            <a:pPr marL="742950" lvl="2" indent="-285750" defTabSz="576263">
              <a:spcAft>
                <a:spcPts val="1800"/>
              </a:spcAft>
              <a:buFont typeface="Wingdings" panose="05000000000000000000" pitchFamily="2" charset="2"/>
              <a:buChar char="Ø"/>
            </a:pPr>
            <a:r>
              <a:rPr lang="en-US" dirty="0" smtClean="0">
                <a:solidFill>
                  <a:prstClr val="black"/>
                </a:solidFill>
              </a:rPr>
              <a:t>By 2020, 21 states had included LGBT as a protected class, including Utah in 2015</a:t>
            </a:r>
          </a:p>
          <a:p>
            <a:pPr marL="742950" lvl="1" indent="-285750" defTabSz="576263">
              <a:spcAft>
                <a:spcPts val="1800"/>
              </a:spcAft>
              <a:buFont typeface="Wingdings" panose="05000000000000000000" pitchFamily="2" charset="2"/>
              <a:buChar char="Ø"/>
            </a:pPr>
            <a:r>
              <a:rPr lang="en-US" dirty="0" smtClean="0">
                <a:solidFill>
                  <a:prstClr val="black"/>
                </a:solidFill>
              </a:rPr>
              <a:t>Since 1994 the Democratic Party has introduced in nearly every term an amendment to the Civil Rights Act to include sexual orientation and gender identity – bills have not passed both houses, however.</a:t>
            </a:r>
          </a:p>
          <a:p>
            <a:pPr marL="742950" lvl="1" indent="-285750" defTabSz="576263">
              <a:spcAft>
                <a:spcPts val="1800"/>
              </a:spcAft>
              <a:buFont typeface="Wingdings" panose="05000000000000000000" pitchFamily="2" charset="2"/>
              <a:buChar char="Ø"/>
            </a:pPr>
            <a:r>
              <a:rPr lang="en-US" dirty="0" smtClean="0">
                <a:solidFill>
                  <a:prstClr val="black"/>
                </a:solidFill>
              </a:rPr>
              <a:t>In 2012 and 2015, EEOC issued enforcement guidelines stating that discrimination based on gender identity and sexual orientation is unlawful under Title VII</a:t>
            </a:r>
          </a:p>
          <a:p>
            <a:pPr marL="742950" lvl="1" indent="-285750" defTabSz="576263">
              <a:spcAft>
                <a:spcPts val="1800"/>
              </a:spcAft>
              <a:buFont typeface="Wingdings" panose="05000000000000000000" pitchFamily="2" charset="2"/>
              <a:buChar char="Ø"/>
            </a:pPr>
            <a:r>
              <a:rPr lang="en-US" dirty="0" smtClean="0">
                <a:solidFill>
                  <a:prstClr val="black"/>
                </a:solidFill>
              </a:rPr>
              <a:t>Circuit courts were split</a:t>
            </a:r>
          </a:p>
          <a:p>
            <a:pPr marL="285750" indent="-285750" defTabSz="576263">
              <a:spcAft>
                <a:spcPts val="1800"/>
              </a:spcAft>
              <a:buFont typeface="Wingdings" panose="05000000000000000000" pitchFamily="2" charset="2"/>
              <a:buChar char="§"/>
            </a:pPr>
            <a:r>
              <a:rPr lang="en-US" dirty="0" smtClean="0">
                <a:solidFill>
                  <a:prstClr val="black"/>
                </a:solidFill>
              </a:rPr>
              <a:t>By a 6 to 3 decision, Court held that </a:t>
            </a:r>
            <a:r>
              <a:rPr lang="en-US" dirty="0">
                <a:solidFill>
                  <a:prstClr val="black"/>
                </a:solidFill>
              </a:rPr>
              <a:t>Title VII of the Civil Rights Act of 1964 protects employees </a:t>
            </a:r>
            <a:r>
              <a:rPr lang="en-US" dirty="0" smtClean="0">
                <a:solidFill>
                  <a:prstClr val="black"/>
                </a:solidFill>
              </a:rPr>
              <a:t>against discrimination </a:t>
            </a:r>
            <a:r>
              <a:rPr lang="en-US" dirty="0">
                <a:solidFill>
                  <a:prstClr val="black"/>
                </a:solidFill>
              </a:rPr>
              <a:t>based on sexual orientation or gender identity</a:t>
            </a:r>
          </a:p>
          <a:p>
            <a:pPr marL="285750" indent="-285750" defTabSz="576263">
              <a:spcAft>
                <a:spcPts val="1800"/>
              </a:spcAft>
              <a:buFont typeface="Wingdings" panose="05000000000000000000" pitchFamily="2" charset="2"/>
              <a:buChar char="§"/>
            </a:pPr>
            <a:endParaRPr lang="en-US" dirty="0" smtClean="0">
              <a:solidFill>
                <a:prstClr val="black"/>
              </a:solidFill>
            </a:endParaRPr>
          </a:p>
          <a:p>
            <a:pPr marL="742950" lvl="1" indent="-285750" defTabSz="576263">
              <a:spcAft>
                <a:spcPts val="1800"/>
              </a:spcAft>
              <a:buFont typeface="Wingdings" panose="05000000000000000000" pitchFamily="2" charset="2"/>
              <a:buChar char="Ø"/>
            </a:pPr>
            <a:endParaRPr lang="en-US" dirty="0" smtClean="0">
              <a:solidFill>
                <a:prstClr val="black"/>
              </a:solidFill>
            </a:endParaRPr>
          </a:p>
          <a:p>
            <a:pPr defTabSz="576263">
              <a:spcAft>
                <a:spcPts val="1200"/>
              </a:spcAft>
            </a:pPr>
            <a:endParaRPr lang="en-US" sz="2000" dirty="0">
              <a:solidFill>
                <a:prstClr val="black"/>
              </a:solidFill>
            </a:endParaRPr>
          </a:p>
          <a:p>
            <a:pPr defTabSz="576263">
              <a:spcAft>
                <a:spcPts val="300"/>
              </a:spcAft>
            </a:pPr>
            <a:r>
              <a:rPr lang="en-US" sz="2000" u="sng" dirty="0" smtClean="0">
                <a:solidFill>
                  <a:prstClr val="black"/>
                </a:solidFill>
              </a:rPr>
              <a:t/>
            </a:r>
            <a:br>
              <a:rPr lang="en-US" sz="2000" u="sng" dirty="0" smtClean="0">
                <a:solidFill>
                  <a:prstClr val="black"/>
                </a:solidFill>
              </a:rPr>
            </a:br>
            <a:endParaRPr lang="en-US" sz="2000" u="sng" dirty="0" smtClean="0">
              <a:solidFill>
                <a:prstClr val="black"/>
              </a:solidFill>
            </a:endParaRPr>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a:solidFill>
                  <a:prstClr val="black"/>
                </a:solidFill>
              </a:rPr>
              <a:t>©</a:t>
            </a:r>
            <a:r>
              <a:rPr lang="en-US" dirty="0" smtClean="0">
                <a:solidFill>
                  <a:prstClr val="black"/>
                </a:solidFill>
              </a:rPr>
              <a:t>2020 </a:t>
            </a:r>
            <a:r>
              <a:rPr lang="en-US" dirty="0">
                <a:solidFill>
                  <a:prstClr val="black"/>
                </a:solidFill>
              </a:rPr>
              <a:t>Barney McKenna &amp; Olmstead, P.C.</a:t>
            </a:r>
          </a:p>
        </p:txBody>
      </p:sp>
      <p:pic>
        <p:nvPicPr>
          <p:cNvPr id="5" name="Picture 4" descr="cid:2B7DDA19-D99B-4FEC-A258-2D00BB33AE8C"/>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459908" y="6255745"/>
            <a:ext cx="514350" cy="514350"/>
          </a:xfrm>
          <a:prstGeom prst="rect">
            <a:avLst/>
          </a:prstGeom>
          <a:noFill/>
          <a:ln>
            <a:noFill/>
          </a:ln>
        </p:spPr>
      </p:pic>
    </p:spTree>
    <p:extLst>
      <p:ext uri="{BB962C8B-B14F-4D97-AF65-F5344CB8AC3E}">
        <p14:creationId xmlns:p14="http://schemas.microsoft.com/office/powerpoint/2010/main" val="17138391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5940088"/>
          </a:xfrm>
          <a:prstGeom prst="rect">
            <a:avLst/>
          </a:prstGeom>
        </p:spPr>
        <p:txBody>
          <a:bodyPr wrap="square">
            <a:spAutoFit/>
          </a:bodyPr>
          <a:lstStyle/>
          <a:p>
            <a:r>
              <a:rPr lang="en-US" sz="4800" dirty="0">
                <a:solidFill>
                  <a:srgbClr val="0070C0"/>
                </a:solidFill>
              </a:rPr>
              <a:t>Federal </a:t>
            </a:r>
            <a:r>
              <a:rPr lang="en-US" sz="4800" dirty="0" smtClean="0">
                <a:solidFill>
                  <a:srgbClr val="0070C0"/>
                </a:solidFill>
              </a:rPr>
              <a:t>Case Law Developments</a:t>
            </a:r>
            <a:endParaRPr lang="en-US" sz="4800" dirty="0">
              <a:solidFill>
                <a:srgbClr val="0070C0"/>
              </a:solidFill>
            </a:endParaRPr>
          </a:p>
          <a:p>
            <a:r>
              <a:rPr lang="en-US" sz="800" u="sng" dirty="0">
                <a:solidFill>
                  <a:prstClr val="black"/>
                </a:solidFill>
              </a:rPr>
              <a:t>											</a:t>
            </a:r>
          </a:p>
          <a:p>
            <a:pPr defTabSz="576263"/>
            <a:endParaRPr lang="en-US" sz="800" dirty="0">
              <a:solidFill>
                <a:prstClr val="black"/>
              </a:solidFill>
            </a:endParaRPr>
          </a:p>
          <a:p>
            <a:pPr defTabSz="576263"/>
            <a:r>
              <a:rPr lang="en-US" b="1" dirty="0" smtClean="0">
                <a:solidFill>
                  <a:prstClr val="black"/>
                </a:solidFill>
              </a:rPr>
              <a:t>Ministerial  Exemption – </a:t>
            </a:r>
            <a:r>
              <a:rPr lang="en-US" b="1" i="1" dirty="0" smtClean="0">
                <a:solidFill>
                  <a:prstClr val="black"/>
                </a:solidFill>
              </a:rPr>
              <a:t>Our Lady of Guadalupe v. Morrissey-</a:t>
            </a:r>
            <a:r>
              <a:rPr lang="en-US" b="1" i="1" dirty="0" err="1" smtClean="0">
                <a:solidFill>
                  <a:prstClr val="black"/>
                </a:solidFill>
              </a:rPr>
              <a:t>Beru</a:t>
            </a:r>
            <a:r>
              <a:rPr lang="en-US" b="1" i="1" dirty="0" smtClean="0">
                <a:solidFill>
                  <a:prstClr val="black"/>
                </a:solidFill>
              </a:rPr>
              <a:t> </a:t>
            </a:r>
            <a:r>
              <a:rPr lang="en-US" b="1" dirty="0" smtClean="0">
                <a:solidFill>
                  <a:prstClr val="black"/>
                </a:solidFill>
              </a:rPr>
              <a:t> (July 8, 2020)</a:t>
            </a:r>
            <a:endParaRPr lang="en-US" b="1" dirty="0">
              <a:solidFill>
                <a:prstClr val="black"/>
              </a:solidFill>
            </a:endParaRPr>
          </a:p>
          <a:p>
            <a:pPr defTabSz="576263"/>
            <a:endParaRPr lang="en-US" sz="800" b="1" dirty="0">
              <a:solidFill>
                <a:prstClr val="black"/>
              </a:solidFill>
            </a:endParaRPr>
          </a:p>
          <a:p>
            <a:pPr marL="342900" indent="-342900" defTabSz="576263">
              <a:spcAft>
                <a:spcPts val="1200"/>
              </a:spcAft>
              <a:buFont typeface="Wingdings" panose="05000000000000000000" pitchFamily="2" charset="2"/>
              <a:buChar char="§"/>
            </a:pPr>
            <a:r>
              <a:rPr lang="en-US" sz="1700" dirty="0" smtClean="0">
                <a:solidFill>
                  <a:prstClr val="black"/>
                </a:solidFill>
              </a:rPr>
              <a:t>Two lay teachers (non-ordained) at Catholic school claimed violation of ADEA and ADA</a:t>
            </a:r>
          </a:p>
          <a:p>
            <a:pPr marL="342900" indent="-342900" defTabSz="576263">
              <a:spcAft>
                <a:spcPts val="1200"/>
              </a:spcAft>
              <a:buFont typeface="Wingdings" panose="05000000000000000000" pitchFamily="2" charset="2"/>
              <a:buChar char="§"/>
            </a:pPr>
            <a:r>
              <a:rPr lang="en-US" sz="1700" dirty="0" smtClean="0">
                <a:solidFill>
                  <a:prstClr val="black"/>
                </a:solidFill>
              </a:rPr>
              <a:t>Lower court found for employer based on “ministerial exemption” in 2012 Supreme Court case </a:t>
            </a:r>
            <a:r>
              <a:rPr lang="en-US" sz="1700" i="1" dirty="0" smtClean="0">
                <a:solidFill>
                  <a:prstClr val="black"/>
                </a:solidFill>
              </a:rPr>
              <a:t>Hosanna v. EEOC</a:t>
            </a:r>
            <a:r>
              <a:rPr lang="en-US" sz="1700" dirty="0" smtClean="0">
                <a:solidFill>
                  <a:prstClr val="black"/>
                </a:solidFill>
              </a:rPr>
              <a:t> </a:t>
            </a:r>
          </a:p>
          <a:p>
            <a:pPr marL="800100" lvl="1" indent="-342900" defTabSz="576263">
              <a:spcAft>
                <a:spcPts val="1200"/>
              </a:spcAft>
              <a:buFont typeface="Wingdings" panose="05000000000000000000" pitchFamily="2" charset="2"/>
              <a:buChar char="Ø"/>
            </a:pPr>
            <a:r>
              <a:rPr lang="en-US" sz="1700" dirty="0" smtClean="0">
                <a:solidFill>
                  <a:prstClr val="black"/>
                </a:solidFill>
              </a:rPr>
              <a:t>Under “ministerial exemption”, courts are prohibited from considering employment disputes of certain employees of religiously affiliated organizations based on the First Amendment.  </a:t>
            </a:r>
          </a:p>
          <a:p>
            <a:pPr marL="342900" indent="-342900" defTabSz="576263">
              <a:spcAft>
                <a:spcPts val="1200"/>
              </a:spcAft>
              <a:buFont typeface="Wingdings" panose="05000000000000000000" pitchFamily="2" charset="2"/>
              <a:buChar char="§"/>
            </a:pPr>
            <a:r>
              <a:rPr lang="en-US" sz="1700" dirty="0" smtClean="0">
                <a:solidFill>
                  <a:prstClr val="black"/>
                </a:solidFill>
              </a:rPr>
              <a:t>9</a:t>
            </a:r>
            <a:r>
              <a:rPr lang="en-US" sz="1700" baseline="30000" dirty="0" smtClean="0">
                <a:solidFill>
                  <a:prstClr val="black"/>
                </a:solidFill>
              </a:rPr>
              <a:t>th</a:t>
            </a:r>
            <a:r>
              <a:rPr lang="en-US" sz="1700" dirty="0" smtClean="0">
                <a:solidFill>
                  <a:prstClr val="black"/>
                </a:solidFill>
              </a:rPr>
              <a:t> Circuit overturned lower court in both cases now finding for employees</a:t>
            </a:r>
          </a:p>
          <a:p>
            <a:pPr marL="800100" lvl="1" indent="-342900" defTabSz="576263">
              <a:spcAft>
                <a:spcPts val="1200"/>
              </a:spcAft>
              <a:buFont typeface="Wingdings" panose="05000000000000000000" pitchFamily="2" charset="2"/>
              <a:buChar char="Ø"/>
            </a:pPr>
            <a:r>
              <a:rPr lang="en-US" sz="1700" dirty="0" smtClean="0">
                <a:solidFill>
                  <a:prstClr val="black"/>
                </a:solidFill>
              </a:rPr>
              <a:t>Lay teachers were not “ministers” and lacked formal religious training</a:t>
            </a:r>
          </a:p>
          <a:p>
            <a:pPr marL="342900" indent="-342900" defTabSz="576263">
              <a:spcAft>
                <a:spcPts val="1200"/>
              </a:spcAft>
              <a:buFont typeface="Wingdings" panose="05000000000000000000" pitchFamily="2" charset="2"/>
              <a:buChar char="§"/>
            </a:pPr>
            <a:r>
              <a:rPr lang="en-US" sz="1700" dirty="0" smtClean="0">
                <a:solidFill>
                  <a:prstClr val="black"/>
                </a:solidFill>
              </a:rPr>
              <a:t>Supreme Court reversed 9</a:t>
            </a:r>
            <a:r>
              <a:rPr lang="en-US" sz="1700" baseline="30000" dirty="0" smtClean="0">
                <a:solidFill>
                  <a:prstClr val="black"/>
                </a:solidFill>
              </a:rPr>
              <a:t>th</a:t>
            </a:r>
            <a:r>
              <a:rPr lang="en-US" sz="1700" dirty="0" smtClean="0">
                <a:solidFill>
                  <a:prstClr val="black"/>
                </a:solidFill>
              </a:rPr>
              <a:t> Circuit in a 7-2 decision</a:t>
            </a:r>
          </a:p>
          <a:p>
            <a:pPr marL="800100" lvl="1" indent="-342900" defTabSz="576263">
              <a:spcAft>
                <a:spcPts val="1200"/>
              </a:spcAft>
              <a:buFont typeface="Wingdings" panose="05000000000000000000" pitchFamily="2" charset="2"/>
              <a:buChar char="Ø"/>
            </a:pPr>
            <a:r>
              <a:rPr lang="en-US" sz="1700" dirty="0" smtClean="0">
                <a:solidFill>
                  <a:prstClr val="black"/>
                </a:solidFill>
              </a:rPr>
              <a:t>Although teachers were “lay” and not “called”, the nature of their duties posed the risk of entanglement between secular law and religion</a:t>
            </a:r>
          </a:p>
          <a:p>
            <a:pPr marL="1143000" lvl="2" indent="-342900" defTabSz="576263">
              <a:spcAft>
                <a:spcPts val="1200"/>
              </a:spcAft>
              <a:buFont typeface="Wingdings" panose="05000000000000000000" pitchFamily="2" charset="2"/>
              <a:buChar char="ü"/>
            </a:pPr>
            <a:r>
              <a:rPr lang="en-US" sz="1700" dirty="0" smtClean="0">
                <a:solidFill>
                  <a:prstClr val="black"/>
                </a:solidFill>
              </a:rPr>
              <a:t>Adjudication of claims would violate First Amendment</a:t>
            </a:r>
            <a:endParaRPr lang="en-US" sz="1700" dirty="0">
              <a:solidFill>
                <a:prstClr val="black"/>
              </a:solidFill>
            </a:endParaRPr>
          </a:p>
          <a:p>
            <a:pPr defTabSz="576263">
              <a:spcAft>
                <a:spcPts val="300"/>
              </a:spcAft>
            </a:pPr>
            <a:r>
              <a:rPr lang="en-US" sz="2000" u="sng" dirty="0">
                <a:solidFill>
                  <a:prstClr val="black"/>
                </a:solidFill>
              </a:rPr>
              <a:t/>
            </a:r>
            <a:br>
              <a:rPr lang="en-US" sz="2000" u="sng" dirty="0">
                <a:solidFill>
                  <a:prstClr val="black"/>
                </a:solidFill>
              </a:rPr>
            </a:br>
            <a:r>
              <a:rPr lang="en-US" sz="2000" u="sng" dirty="0">
                <a:solidFill>
                  <a:prstClr val="black"/>
                </a:solidFill>
              </a:rPr>
              <a:t> </a:t>
            </a:r>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a:solidFill>
                  <a:prstClr val="black"/>
                </a:solidFill>
              </a:rPr>
              <a:t>©2020 Barney McKenna &amp; Olmstead, P.C.</a:t>
            </a:r>
          </a:p>
        </p:txBody>
      </p:sp>
      <p:pic>
        <p:nvPicPr>
          <p:cNvPr id="5" name="Picture 4" descr="cid:2B7DDA19-D99B-4FEC-A258-2D00BB33AE8C"/>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459908" y="6255745"/>
            <a:ext cx="514350" cy="514350"/>
          </a:xfrm>
          <a:prstGeom prst="rect">
            <a:avLst/>
          </a:prstGeom>
          <a:noFill/>
          <a:ln>
            <a:noFill/>
          </a:ln>
        </p:spPr>
      </p:pic>
    </p:spTree>
    <p:extLst>
      <p:ext uri="{BB962C8B-B14F-4D97-AF65-F5344CB8AC3E}">
        <p14:creationId xmlns:p14="http://schemas.microsoft.com/office/powerpoint/2010/main" val="1916042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6447919"/>
          </a:xfrm>
          <a:prstGeom prst="rect">
            <a:avLst/>
          </a:prstGeom>
        </p:spPr>
        <p:txBody>
          <a:bodyPr wrap="square">
            <a:spAutoFit/>
          </a:bodyPr>
          <a:lstStyle/>
          <a:p>
            <a:r>
              <a:rPr lang="en-US" sz="4800" dirty="0" smtClean="0">
                <a:solidFill>
                  <a:srgbClr val="0070C0"/>
                </a:solidFill>
              </a:rPr>
              <a:t>Department of Labor</a:t>
            </a:r>
          </a:p>
          <a:p>
            <a:r>
              <a:rPr lang="en-US" sz="800" u="sng" dirty="0" smtClean="0">
                <a:solidFill>
                  <a:prstClr val="black"/>
                </a:solidFill>
              </a:rPr>
              <a:t>											</a:t>
            </a:r>
          </a:p>
          <a:p>
            <a:pPr defTabSz="576263">
              <a:spcAft>
                <a:spcPts val="300"/>
              </a:spcAft>
            </a:pPr>
            <a:endParaRPr lang="en-US" sz="800" dirty="0" smtClean="0">
              <a:solidFill>
                <a:prstClr val="black"/>
              </a:solidFill>
            </a:endParaRPr>
          </a:p>
          <a:p>
            <a:pPr defTabSz="576263">
              <a:lnSpc>
                <a:spcPct val="150000"/>
              </a:lnSpc>
              <a:spcAft>
                <a:spcPts val="300"/>
              </a:spcAft>
            </a:pPr>
            <a:r>
              <a:rPr lang="en-US" b="1" dirty="0" smtClean="0">
                <a:solidFill>
                  <a:prstClr val="black"/>
                </a:solidFill>
              </a:rPr>
              <a:t>Regular Rate of Pay under the Fair Labor Standards Act – 29 CFR §778 – Effective January 15, 2020</a:t>
            </a:r>
          </a:p>
          <a:p>
            <a:pPr marL="285750" indent="-285750" defTabSz="576263">
              <a:lnSpc>
                <a:spcPct val="150000"/>
              </a:lnSpc>
              <a:spcAft>
                <a:spcPts val="1800"/>
              </a:spcAft>
              <a:buFont typeface="Wingdings" panose="05000000000000000000" pitchFamily="2" charset="2"/>
              <a:buChar char="§"/>
            </a:pPr>
            <a:r>
              <a:rPr lang="en-US" dirty="0" smtClean="0">
                <a:solidFill>
                  <a:prstClr val="black"/>
                </a:solidFill>
              </a:rPr>
              <a:t>First significant update to regular rate requirements in over 50 years</a:t>
            </a:r>
          </a:p>
          <a:p>
            <a:pPr marL="285750" indent="-285750" defTabSz="576263">
              <a:spcAft>
                <a:spcPts val="1800"/>
              </a:spcAft>
              <a:buFont typeface="Wingdings" panose="05000000000000000000" pitchFamily="2" charset="2"/>
              <a:buChar char="§"/>
            </a:pPr>
            <a:r>
              <a:rPr lang="en-US" dirty="0" smtClean="0">
                <a:solidFill>
                  <a:prstClr val="black"/>
                </a:solidFill>
              </a:rPr>
              <a:t>Clarifies what perks and benefits must be included in regular rate of pay for “time and one-half” calculation</a:t>
            </a:r>
          </a:p>
          <a:p>
            <a:pPr marL="285750" indent="-285750" defTabSz="576263">
              <a:spcAft>
                <a:spcPts val="1200"/>
              </a:spcAft>
              <a:buFont typeface="Wingdings" panose="05000000000000000000" pitchFamily="2" charset="2"/>
              <a:buChar char="§"/>
            </a:pPr>
            <a:r>
              <a:rPr lang="en-US" dirty="0" smtClean="0">
                <a:solidFill>
                  <a:prstClr val="black"/>
                </a:solidFill>
              </a:rPr>
              <a:t>The following may be </a:t>
            </a:r>
            <a:r>
              <a:rPr lang="en-US" b="1" i="1" dirty="0" smtClean="0">
                <a:solidFill>
                  <a:prstClr val="black"/>
                </a:solidFill>
              </a:rPr>
              <a:t>excluded</a:t>
            </a:r>
            <a:r>
              <a:rPr lang="en-US" b="1" dirty="0" smtClean="0">
                <a:solidFill>
                  <a:prstClr val="black"/>
                </a:solidFill>
              </a:rPr>
              <a:t> </a:t>
            </a:r>
            <a:r>
              <a:rPr lang="en-US" dirty="0" smtClean="0">
                <a:solidFill>
                  <a:prstClr val="black"/>
                </a:solidFill>
              </a:rPr>
              <a:t>from calculating regular rate of pay:</a:t>
            </a:r>
          </a:p>
          <a:p>
            <a:pPr marL="742950" lvl="1" indent="-285750" defTabSz="576263">
              <a:spcAft>
                <a:spcPts val="1200"/>
              </a:spcAft>
              <a:buFont typeface="Wingdings" panose="05000000000000000000" pitchFamily="2" charset="2"/>
              <a:buChar char="Ø"/>
            </a:pPr>
            <a:r>
              <a:rPr lang="en-US" sz="1400" dirty="0" smtClean="0">
                <a:solidFill>
                  <a:prstClr val="black"/>
                </a:solidFill>
              </a:rPr>
              <a:t>the </a:t>
            </a:r>
            <a:r>
              <a:rPr lang="en-US" sz="1400" dirty="0">
                <a:solidFill>
                  <a:prstClr val="black"/>
                </a:solidFill>
              </a:rPr>
              <a:t>cost of providing certain parking benefits, wellness programs, onsite specialist treatment, gym access </a:t>
            </a:r>
            <a:r>
              <a:rPr lang="en-US" sz="1400" dirty="0" smtClean="0">
                <a:solidFill>
                  <a:prstClr val="black"/>
                </a:solidFill>
              </a:rPr>
              <a:t>and fitness </a:t>
            </a:r>
            <a:r>
              <a:rPr lang="en-US" sz="1400" dirty="0">
                <a:solidFill>
                  <a:prstClr val="black"/>
                </a:solidFill>
              </a:rPr>
              <a:t>classes, employee discounts on retail goods and services, certain tuition </a:t>
            </a:r>
            <a:r>
              <a:rPr lang="en-US" sz="1400" dirty="0" smtClean="0">
                <a:solidFill>
                  <a:prstClr val="black"/>
                </a:solidFill>
              </a:rPr>
              <a:t>benefits, </a:t>
            </a:r>
            <a:r>
              <a:rPr lang="en-US" sz="1400" dirty="0">
                <a:solidFill>
                  <a:prstClr val="black"/>
                </a:solidFill>
              </a:rPr>
              <a:t>and adoption assistance;</a:t>
            </a:r>
          </a:p>
          <a:p>
            <a:pPr marL="742950" lvl="1" indent="-285750" defTabSz="576263">
              <a:spcAft>
                <a:spcPts val="1200"/>
              </a:spcAft>
              <a:buFont typeface="Wingdings" panose="05000000000000000000" pitchFamily="2" charset="2"/>
              <a:buChar char="Ø"/>
            </a:pPr>
            <a:r>
              <a:rPr lang="en-US" sz="1400" dirty="0">
                <a:solidFill>
                  <a:prstClr val="black"/>
                </a:solidFill>
              </a:rPr>
              <a:t>payments for unused paid leave, including paid sick leave or paid time </a:t>
            </a:r>
            <a:r>
              <a:rPr lang="en-US" sz="1400" dirty="0" smtClean="0">
                <a:solidFill>
                  <a:prstClr val="black"/>
                </a:solidFill>
              </a:rPr>
              <a:t>off;</a:t>
            </a:r>
            <a:endParaRPr lang="en-US" sz="1400" dirty="0">
              <a:solidFill>
                <a:prstClr val="black"/>
              </a:solidFill>
            </a:endParaRPr>
          </a:p>
          <a:p>
            <a:pPr marL="742950" lvl="1" indent="-285750" defTabSz="576263">
              <a:spcAft>
                <a:spcPts val="1200"/>
              </a:spcAft>
              <a:buFont typeface="Wingdings" panose="05000000000000000000" pitchFamily="2" charset="2"/>
              <a:buChar char="Ø"/>
            </a:pPr>
            <a:r>
              <a:rPr lang="en-US" sz="1400" dirty="0">
                <a:solidFill>
                  <a:prstClr val="black"/>
                </a:solidFill>
              </a:rPr>
              <a:t>payments of certain penalties required under state and local scheduling laws;</a:t>
            </a:r>
          </a:p>
          <a:p>
            <a:pPr marL="742950" lvl="1" indent="-285750" defTabSz="576263">
              <a:spcAft>
                <a:spcPts val="1200"/>
              </a:spcAft>
              <a:buFont typeface="Wingdings" panose="05000000000000000000" pitchFamily="2" charset="2"/>
              <a:buChar char="Ø"/>
            </a:pPr>
            <a:r>
              <a:rPr lang="en-US" sz="1400" dirty="0">
                <a:solidFill>
                  <a:prstClr val="black"/>
                </a:solidFill>
              </a:rPr>
              <a:t>reimbursed expenses including cellphone plans, credentialing exam fees, organization membership dues, </a:t>
            </a:r>
            <a:r>
              <a:rPr lang="en-US" sz="1400" dirty="0" smtClean="0">
                <a:solidFill>
                  <a:prstClr val="black"/>
                </a:solidFill>
              </a:rPr>
              <a:t>and travel</a:t>
            </a:r>
            <a:r>
              <a:rPr lang="en-US" sz="1400" dirty="0">
                <a:solidFill>
                  <a:prstClr val="black"/>
                </a:solidFill>
              </a:rPr>
              <a:t>, even if not incurred “solely” for the employer’s benefit; </a:t>
            </a:r>
            <a:r>
              <a:rPr lang="en-US" sz="1400" dirty="0" smtClean="0">
                <a:solidFill>
                  <a:prstClr val="black"/>
                </a:solidFill>
              </a:rPr>
              <a:t>certain </a:t>
            </a:r>
            <a:r>
              <a:rPr lang="en-US" sz="1400" dirty="0">
                <a:solidFill>
                  <a:prstClr val="black"/>
                </a:solidFill>
              </a:rPr>
              <a:t>sign-on bonuses and certain longevity bonuses;</a:t>
            </a:r>
          </a:p>
          <a:p>
            <a:pPr marL="742950" lvl="1" indent="-285750" defTabSz="576263">
              <a:spcAft>
                <a:spcPts val="1200"/>
              </a:spcAft>
              <a:buFont typeface="Wingdings" panose="05000000000000000000" pitchFamily="2" charset="2"/>
              <a:buChar char="Ø"/>
            </a:pPr>
            <a:r>
              <a:rPr lang="en-US" sz="1400" dirty="0">
                <a:solidFill>
                  <a:prstClr val="black"/>
                </a:solidFill>
              </a:rPr>
              <a:t>the cost of </a:t>
            </a:r>
            <a:r>
              <a:rPr lang="en-US" sz="1400" dirty="0" smtClean="0">
                <a:solidFill>
                  <a:prstClr val="black"/>
                </a:solidFill>
              </a:rPr>
              <a:t>office coffee </a:t>
            </a:r>
            <a:r>
              <a:rPr lang="en-US" sz="1400" dirty="0">
                <a:solidFill>
                  <a:prstClr val="black"/>
                </a:solidFill>
              </a:rPr>
              <a:t>and snacks to employees as </a:t>
            </a:r>
            <a:r>
              <a:rPr lang="en-US" sz="1400" dirty="0" smtClean="0">
                <a:solidFill>
                  <a:prstClr val="black"/>
                </a:solidFill>
              </a:rPr>
              <a:t>gifs</a:t>
            </a:r>
            <a:r>
              <a:rPr lang="en-US" sz="1400" dirty="0">
                <a:solidFill>
                  <a:prstClr val="black"/>
                </a:solidFill>
              </a:rPr>
              <a:t>;</a:t>
            </a:r>
          </a:p>
          <a:p>
            <a:pPr marL="742950" lvl="1" indent="-285750" defTabSz="576263">
              <a:spcAft>
                <a:spcPts val="1200"/>
              </a:spcAft>
              <a:buFont typeface="Wingdings" panose="05000000000000000000" pitchFamily="2" charset="2"/>
              <a:buChar char="Ø"/>
            </a:pPr>
            <a:r>
              <a:rPr lang="en-US" sz="1400" dirty="0" smtClean="0">
                <a:solidFill>
                  <a:prstClr val="black"/>
                </a:solidFill>
              </a:rPr>
              <a:t>contributions </a:t>
            </a:r>
            <a:r>
              <a:rPr lang="en-US" sz="1400" dirty="0">
                <a:solidFill>
                  <a:prstClr val="black"/>
                </a:solidFill>
              </a:rPr>
              <a:t>to benefit plans for accident, unemployment, legal services, or other events that could cause </a:t>
            </a:r>
            <a:r>
              <a:rPr lang="en-US" sz="1400" dirty="0" smtClean="0">
                <a:solidFill>
                  <a:prstClr val="black"/>
                </a:solidFill>
              </a:rPr>
              <a:t>future financial </a:t>
            </a:r>
            <a:r>
              <a:rPr lang="en-US" sz="1400" dirty="0">
                <a:solidFill>
                  <a:prstClr val="black"/>
                </a:solidFill>
              </a:rPr>
              <a:t>hardship or </a:t>
            </a:r>
            <a:r>
              <a:rPr lang="en-US" sz="1400" dirty="0" smtClean="0">
                <a:solidFill>
                  <a:prstClr val="black"/>
                </a:solidFill>
              </a:rPr>
              <a:t>expense; and</a:t>
            </a:r>
          </a:p>
          <a:p>
            <a:pPr marL="742950" lvl="1" indent="-285750" defTabSz="576263">
              <a:spcAft>
                <a:spcPts val="1200"/>
              </a:spcAft>
              <a:buFont typeface="Wingdings" panose="05000000000000000000" pitchFamily="2" charset="2"/>
              <a:buChar char="Ø"/>
            </a:pPr>
            <a:r>
              <a:rPr lang="en-US" sz="1400" dirty="0">
                <a:solidFill>
                  <a:prstClr val="black"/>
                </a:solidFill>
              </a:rPr>
              <a:t>discretionary </a:t>
            </a:r>
            <a:r>
              <a:rPr lang="en-US" sz="1400" dirty="0" smtClean="0">
                <a:solidFill>
                  <a:prstClr val="black"/>
                </a:solidFill>
              </a:rPr>
              <a:t>bonuses</a:t>
            </a:r>
            <a:endParaRPr lang="en-US" sz="2000" u="sng" dirty="0" smtClean="0">
              <a:solidFill>
                <a:prstClr val="black"/>
              </a:solidFill>
            </a:endParaRPr>
          </a:p>
        </p:txBody>
      </p:sp>
      <p:sp>
        <p:nvSpPr>
          <p:cNvPr id="9" name="Rectangle 8"/>
          <p:cNvSpPr/>
          <p:nvPr/>
        </p:nvSpPr>
        <p:spPr>
          <a:xfrm>
            <a:off x="7974258" y="6402401"/>
            <a:ext cx="4136517" cy="369332"/>
          </a:xfrm>
          <a:prstGeom prst="rect">
            <a:avLst/>
          </a:prstGeom>
        </p:spPr>
        <p:txBody>
          <a:bodyPr wrap="none">
            <a:spAutoFit/>
          </a:bodyPr>
          <a:lstStyle/>
          <a:p>
            <a:pPr defTabSz="457166"/>
            <a:r>
              <a:rPr lang="en-US" dirty="0" smtClean="0">
                <a:solidFill>
                  <a:prstClr val="black"/>
                </a:solidFill>
              </a:rPr>
              <a:t>©2020 Barney </a:t>
            </a:r>
            <a:r>
              <a:rPr lang="en-US" dirty="0">
                <a:solidFill>
                  <a:prstClr val="black"/>
                </a:solidFill>
              </a:rPr>
              <a:t>McKenna &amp; Olmstead, P.C.</a:t>
            </a:r>
          </a:p>
        </p:txBody>
      </p:sp>
      <p:pic>
        <p:nvPicPr>
          <p:cNvPr id="5" name="Picture 4" descr="cid:2B7DDA19-D99B-4FEC-A258-2D00BB33AE8C"/>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459908" y="6255745"/>
            <a:ext cx="514350" cy="514350"/>
          </a:xfrm>
          <a:prstGeom prst="rect">
            <a:avLst/>
          </a:prstGeom>
          <a:noFill/>
          <a:ln>
            <a:noFill/>
          </a:ln>
        </p:spPr>
      </p:pic>
    </p:spTree>
    <p:extLst>
      <p:ext uri="{BB962C8B-B14F-4D97-AF65-F5344CB8AC3E}">
        <p14:creationId xmlns:p14="http://schemas.microsoft.com/office/powerpoint/2010/main" val="13945361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bg1"/>
                </a:solidFill>
              </a:rPr>
              <a:t>Exclusion – Discretionary </a:t>
            </a:r>
            <a:r>
              <a:rPr lang="en-US" sz="3600" dirty="0" smtClean="0">
                <a:solidFill>
                  <a:schemeClr val="bg1"/>
                </a:solidFill>
              </a:rPr>
              <a:t>Bonuses</a:t>
            </a:r>
            <a:endParaRPr lang="en-US" sz="3600" dirty="0">
              <a:solidFill>
                <a:schemeClr val="bg1"/>
              </a:solidFill>
            </a:endParaRPr>
          </a:p>
        </p:txBody>
      </p:sp>
      <p:sp>
        <p:nvSpPr>
          <p:cNvPr id="7" name="Rectangle 6"/>
          <p:cNvSpPr/>
          <p:nvPr/>
        </p:nvSpPr>
        <p:spPr>
          <a:xfrm>
            <a:off x="9569028" y="6449786"/>
            <a:ext cx="1812099" cy="338554"/>
          </a:xfrm>
          <a:prstGeom prst="rect">
            <a:avLst/>
          </a:prstGeom>
        </p:spPr>
        <p:txBody>
          <a:bodyPr wrap="none">
            <a:spAutoFit/>
          </a:bodyPr>
          <a:lstStyle/>
          <a:p>
            <a:r>
              <a:rPr lang="en-US" sz="1600" i="1" dirty="0">
                <a:solidFill>
                  <a:prstClr val="black"/>
                </a:solidFill>
                <a:ea typeface="ヒラギノ角ゴ Pro W3" pitchFamily="-111" charset="-128"/>
                <a:cs typeface="ヒラギノ角ゴ Pro W3" pitchFamily="-111" charset="-128"/>
              </a:rPr>
              <a:t>29 C.F.R § 778.211</a:t>
            </a:r>
            <a:endParaRPr lang="en-US" sz="1600" dirty="0">
              <a:solidFill>
                <a:prstClr val="black"/>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4097958700"/>
              </p:ext>
            </p:extLst>
          </p:nvPr>
        </p:nvGraphicFramePr>
        <p:xfrm>
          <a:off x="456967" y="1806724"/>
          <a:ext cx="11282600" cy="4505929"/>
        </p:xfrm>
        <a:graphic>
          <a:graphicData uri="http://schemas.openxmlformats.org/drawingml/2006/table">
            <a:tbl>
              <a:tblPr firstRow="1" firstCol="1" bandRow="1"/>
              <a:tblGrid>
                <a:gridCol w="5641300">
                  <a:extLst>
                    <a:ext uri="{9D8B030D-6E8A-4147-A177-3AD203B41FA5}">
                      <a16:colId xmlns="" xmlns:a16="http://schemas.microsoft.com/office/drawing/2014/main" val="3952471489"/>
                    </a:ext>
                  </a:extLst>
                </a:gridCol>
                <a:gridCol w="5641300">
                  <a:extLst>
                    <a:ext uri="{9D8B030D-6E8A-4147-A177-3AD203B41FA5}">
                      <a16:colId xmlns="" xmlns:a16="http://schemas.microsoft.com/office/drawing/2014/main" val="3892916399"/>
                    </a:ext>
                  </a:extLst>
                </a:gridCol>
              </a:tblGrid>
              <a:tr h="376475">
                <a:tc>
                  <a:txBody>
                    <a:bodyPr/>
                    <a:lstStyle/>
                    <a:p>
                      <a:pPr marL="0" marR="0" algn="ctr">
                        <a:lnSpc>
                          <a:spcPct val="107000"/>
                        </a:lnSpc>
                        <a:spcBef>
                          <a:spcPts val="0"/>
                        </a:spcBef>
                        <a:spcAft>
                          <a:spcPts val="800"/>
                        </a:spcAft>
                      </a:pPr>
                      <a:r>
                        <a:rPr lang="en-US" sz="2400" b="1" kern="1200" dirty="0" smtClean="0">
                          <a:solidFill>
                            <a:schemeClr val="tx1"/>
                          </a:solidFill>
                          <a:latin typeface="+mn-lt"/>
                          <a:ea typeface="+mn-ea"/>
                          <a:cs typeface="+mn-cs"/>
                        </a:rPr>
                        <a:t>Statute </a:t>
                      </a:r>
                      <a:r>
                        <a:rPr lang="en-US" sz="1050" b="1" spc="-130" dirty="0" smtClean="0">
                          <a:solidFill>
                            <a:srgbClr val="20202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smtClean="0">
                          <a:latin typeface="+mj-lt"/>
                        </a:rPr>
                        <a:t>29 U.S.C. § 207(e)(3)</a:t>
                      </a:r>
                      <a:endParaRPr lang="en-US" sz="2400" b="1"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2019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Final Rule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441002037"/>
                  </a:ext>
                </a:extLst>
              </a:tr>
              <a:tr h="4114578">
                <a:tc>
                  <a:txBody>
                    <a:bodyPr/>
                    <a:lstStyle/>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1700" b="0" i="0" u="none" strike="noStrike" kern="1200" cap="none" spc="0" normalizeH="0" baseline="0" noProof="0" dirty="0" smtClean="0">
                          <a:ln>
                            <a:noFill/>
                          </a:ln>
                          <a:solidFill>
                            <a:prstClr val="black"/>
                          </a:solidFill>
                          <a:effectLst/>
                          <a:uLnTx/>
                          <a:uFillTx/>
                          <a:latin typeface="+mn-lt"/>
                          <a:ea typeface="+mn-ea"/>
                          <a:cs typeface="+mn-cs"/>
                        </a:rPr>
                        <a:t>Discretionary bonuses may be excluded from the regular rate. The statute requires </a:t>
                      </a:r>
                      <a:r>
                        <a:rPr kumimoji="0" lang="en-US" sz="1700" b="0" i="0" u="sng" strike="noStrike" kern="1200" cap="none" spc="0" normalizeH="0" baseline="0" noProof="0" dirty="0" smtClean="0">
                          <a:ln>
                            <a:noFill/>
                          </a:ln>
                          <a:solidFill>
                            <a:prstClr val="black"/>
                          </a:solidFill>
                          <a:effectLst/>
                          <a:uLnTx/>
                          <a:uFillTx/>
                          <a:latin typeface="+mn-lt"/>
                          <a:ea typeface="+mn-ea"/>
                          <a:cs typeface="+mn-cs"/>
                        </a:rPr>
                        <a:t>all</a:t>
                      </a:r>
                      <a:r>
                        <a:rPr kumimoji="0" lang="en-US" sz="1700" b="0" i="0" u="none" strike="noStrike" kern="1200" cap="none" spc="0" normalizeH="0" baseline="0" noProof="0" dirty="0" smtClean="0">
                          <a:ln>
                            <a:noFill/>
                          </a:ln>
                          <a:solidFill>
                            <a:prstClr val="black"/>
                          </a:solidFill>
                          <a:effectLst/>
                          <a:uLnTx/>
                          <a:uFillTx/>
                          <a:latin typeface="+mn-lt"/>
                          <a:ea typeface="+mn-ea"/>
                          <a:cs typeface="+mn-cs"/>
                        </a:rPr>
                        <a:t> the following to be present for the bonus to be an excludable discretionary bonus: </a:t>
                      </a:r>
                    </a:p>
                    <a:p>
                      <a:pPr marL="742950" marR="0" lvl="1"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1700" b="0" i="0" u="none" strike="noStrike" kern="1200" cap="none" spc="0" normalizeH="0" baseline="0" noProof="0" dirty="0" smtClean="0">
                          <a:ln>
                            <a:noFill/>
                          </a:ln>
                          <a:solidFill>
                            <a:prstClr val="black"/>
                          </a:solidFill>
                          <a:effectLst/>
                          <a:uLnTx/>
                          <a:uFillTx/>
                          <a:latin typeface="+mn-lt"/>
                          <a:ea typeface="+mn-ea"/>
                          <a:cs typeface="+mn-cs"/>
                        </a:rPr>
                        <a:t>The employer has the sole discretion, until at or near the end of the period that corresponds to the bonus, to determine whether to pay the bonus;</a:t>
                      </a:r>
                    </a:p>
                    <a:p>
                      <a:pPr marL="742950" marR="0" lvl="1"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1700" b="0" i="0" u="none" strike="noStrike" kern="1200" cap="none" spc="0" normalizeH="0" baseline="0" noProof="0" dirty="0" smtClean="0">
                          <a:ln>
                            <a:noFill/>
                          </a:ln>
                          <a:solidFill>
                            <a:prstClr val="black"/>
                          </a:solidFill>
                          <a:effectLst/>
                          <a:uLnTx/>
                          <a:uFillTx/>
                          <a:latin typeface="+mn-lt"/>
                          <a:ea typeface="+mn-ea"/>
                          <a:cs typeface="+mn-cs"/>
                        </a:rPr>
                        <a:t>The employer has the sole discretion, until at or near the end of the period that corresponds to the bonus, to determine the amount of the bonus; </a:t>
                      </a:r>
                      <a:r>
                        <a:rPr kumimoji="0" lang="en-US" sz="1700" b="0" i="0" u="sng" strike="noStrike" kern="1200" cap="none" spc="0" normalizeH="0" baseline="0" noProof="0" dirty="0" smtClean="0">
                          <a:ln>
                            <a:noFill/>
                          </a:ln>
                          <a:solidFill>
                            <a:prstClr val="black"/>
                          </a:solidFill>
                          <a:effectLst/>
                          <a:uLnTx/>
                          <a:uFillTx/>
                          <a:latin typeface="+mn-lt"/>
                          <a:ea typeface="+mn-ea"/>
                          <a:cs typeface="+mn-cs"/>
                        </a:rPr>
                        <a:t>and</a:t>
                      </a:r>
                      <a:r>
                        <a:rPr kumimoji="0" lang="en-US" sz="1700" b="0" i="0" u="none" strike="noStrike" kern="1200" cap="none" spc="0" normalizeH="0" baseline="0" noProof="0" dirty="0" smtClean="0">
                          <a:ln>
                            <a:noFill/>
                          </a:ln>
                          <a:solidFill>
                            <a:prstClr val="black"/>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1700" b="0" i="0" u="none" strike="noStrike" kern="1200" cap="none" spc="0" normalizeH="0" baseline="0" noProof="0" dirty="0" smtClean="0">
                          <a:ln>
                            <a:noFill/>
                          </a:ln>
                          <a:solidFill>
                            <a:prstClr val="black"/>
                          </a:solidFill>
                          <a:effectLst/>
                          <a:uLnTx/>
                          <a:uFillTx/>
                          <a:latin typeface="+mn-lt"/>
                          <a:ea typeface="+mn-ea"/>
                          <a:cs typeface="+mn-cs"/>
                        </a:rPr>
                        <a:t>The bonus payment is not made according to any prior contract, agreement, or promise causing an employee to expect such payments regularly.  </a:t>
                      </a:r>
                      <a:endParaRPr kumimoji="0" lang="en-US" sz="17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1700" b="0" i="0" u="none" strike="noStrike" kern="1200" cap="none" spc="0" normalizeH="0" baseline="0" noProof="0" dirty="0" smtClean="0">
                          <a:ln>
                            <a:noFill/>
                          </a:ln>
                          <a:solidFill>
                            <a:prstClr val="black"/>
                          </a:solidFill>
                          <a:effectLst/>
                          <a:uLnTx/>
                          <a:uFillTx/>
                          <a:latin typeface="+mn-lt"/>
                          <a:ea typeface="+mn-ea"/>
                          <a:cs typeface="+mn-cs"/>
                        </a:rPr>
                        <a:t>Provides new examples of bonuses that </a:t>
                      </a:r>
                      <a:r>
                        <a:rPr kumimoji="0" lang="en-US" sz="1700" b="0" i="0" u="sng" strike="noStrike" kern="1200" cap="none" spc="0" normalizeH="0" baseline="0" noProof="0" dirty="0" smtClean="0">
                          <a:ln>
                            <a:noFill/>
                          </a:ln>
                          <a:solidFill>
                            <a:prstClr val="black"/>
                          </a:solidFill>
                          <a:effectLst/>
                          <a:uLnTx/>
                          <a:uFillTx/>
                          <a:latin typeface="+mn-lt"/>
                          <a:ea typeface="+mn-ea"/>
                          <a:cs typeface="+mn-cs"/>
                        </a:rPr>
                        <a:t>may</a:t>
                      </a:r>
                      <a:r>
                        <a:rPr kumimoji="0" lang="en-US" sz="1700" b="0" i="0" u="none" strike="noStrike" kern="1200" cap="none" spc="0" normalizeH="0" baseline="0" noProof="0" dirty="0" smtClean="0">
                          <a:ln>
                            <a:noFill/>
                          </a:ln>
                          <a:solidFill>
                            <a:prstClr val="black"/>
                          </a:solidFill>
                          <a:effectLst/>
                          <a:uLnTx/>
                          <a:uFillTx/>
                          <a:latin typeface="+mn-lt"/>
                          <a:ea typeface="+mn-ea"/>
                          <a:cs typeface="+mn-cs"/>
                        </a:rPr>
                        <a:t> be discretionary:</a:t>
                      </a:r>
                    </a:p>
                    <a:p>
                      <a:pPr marL="742950" marR="0" lvl="1"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1700" b="0" i="0" u="none" strike="noStrike" kern="1200" cap="none" spc="0" normalizeH="0" baseline="0" noProof="0" dirty="0" smtClean="0">
                          <a:ln>
                            <a:noFill/>
                          </a:ln>
                          <a:solidFill>
                            <a:prstClr val="black"/>
                          </a:solidFill>
                          <a:effectLst/>
                          <a:uLnTx/>
                          <a:uFillTx/>
                          <a:latin typeface="+mn-lt"/>
                          <a:ea typeface="+mn-ea"/>
                          <a:cs typeface="+mn-cs"/>
                        </a:rPr>
                        <a:t>bonuses to employees who made unique or extraordinary efforts which are not awarded according to pre-established criteria; </a:t>
                      </a:r>
                    </a:p>
                    <a:p>
                      <a:pPr marL="742950" marR="0" lvl="1"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1700" b="0" i="0" u="none" strike="noStrike" kern="1200" cap="none" spc="0" normalizeH="0" baseline="0" noProof="0" dirty="0" smtClean="0">
                          <a:ln>
                            <a:noFill/>
                          </a:ln>
                          <a:solidFill>
                            <a:prstClr val="black"/>
                          </a:solidFill>
                          <a:effectLst/>
                          <a:uLnTx/>
                          <a:uFillTx/>
                          <a:latin typeface="+mn-lt"/>
                          <a:ea typeface="+mn-ea"/>
                          <a:cs typeface="+mn-cs"/>
                        </a:rPr>
                        <a:t>severance bonuses;</a:t>
                      </a:r>
                    </a:p>
                    <a:p>
                      <a:pPr marL="742950" marR="0" lvl="1"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1700" b="0" i="0" u="none" strike="noStrike" kern="1200" cap="none" spc="0" normalizeH="0" baseline="0" noProof="0" dirty="0" smtClean="0">
                          <a:ln>
                            <a:noFill/>
                          </a:ln>
                          <a:solidFill>
                            <a:prstClr val="black"/>
                          </a:solidFill>
                          <a:effectLst/>
                          <a:uLnTx/>
                          <a:uFillTx/>
                          <a:latin typeface="+mn-lt"/>
                          <a:ea typeface="+mn-ea"/>
                          <a:cs typeface="+mn-cs"/>
                        </a:rPr>
                        <a:t>referral bonuses for employees not primarily engaged in recruiting activities; </a:t>
                      </a:r>
                    </a:p>
                    <a:p>
                      <a:pPr marL="742950" marR="0" lvl="1"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1700" b="0" i="0" u="none" strike="noStrike" kern="1200" cap="none" spc="0" normalizeH="0" baseline="0" noProof="0" dirty="0" smtClean="0">
                          <a:ln>
                            <a:noFill/>
                          </a:ln>
                          <a:solidFill>
                            <a:prstClr val="black"/>
                          </a:solidFill>
                          <a:effectLst/>
                          <a:uLnTx/>
                          <a:uFillTx/>
                          <a:latin typeface="+mn-lt"/>
                          <a:ea typeface="+mn-ea"/>
                          <a:cs typeface="+mn-cs"/>
                        </a:rPr>
                        <a:t>bonuses for overcoming challenging or stressful situations; and </a:t>
                      </a:r>
                    </a:p>
                    <a:p>
                      <a:pPr marL="742950" marR="0" lvl="1"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1700" b="0" i="0" u="none" strike="noStrike" kern="1200" cap="none" spc="0" normalizeH="0" baseline="0" noProof="0" dirty="0" smtClean="0">
                          <a:ln>
                            <a:noFill/>
                          </a:ln>
                          <a:solidFill>
                            <a:prstClr val="black"/>
                          </a:solidFill>
                          <a:effectLst/>
                          <a:uLnTx/>
                          <a:uFillTx/>
                          <a:latin typeface="+mn-lt"/>
                          <a:ea typeface="+mn-ea"/>
                          <a:cs typeface="+mn-cs"/>
                        </a:rPr>
                        <a:t>employee-of-the-month bonuses.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7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00180610"/>
                  </a:ext>
                </a:extLst>
              </a:tr>
            </a:tbl>
          </a:graphicData>
        </a:graphic>
      </p:graphicFrame>
    </p:spTree>
    <p:extLst>
      <p:ext uri="{BB962C8B-B14F-4D97-AF65-F5344CB8AC3E}">
        <p14:creationId xmlns:p14="http://schemas.microsoft.com/office/powerpoint/2010/main" val="39860318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5178341"/>
          </a:xfrm>
          <a:prstGeom prst="rect">
            <a:avLst/>
          </a:prstGeom>
        </p:spPr>
        <p:txBody>
          <a:bodyPr wrap="square">
            <a:spAutoFit/>
          </a:bodyPr>
          <a:lstStyle/>
          <a:p>
            <a:r>
              <a:rPr lang="en-US" sz="4800" dirty="0" smtClean="0">
                <a:solidFill>
                  <a:srgbClr val="0070C0"/>
                </a:solidFill>
              </a:rPr>
              <a:t>Department of Labor</a:t>
            </a:r>
          </a:p>
          <a:p>
            <a:r>
              <a:rPr lang="en-US" sz="800" u="sng" dirty="0" smtClean="0">
                <a:solidFill>
                  <a:prstClr val="black"/>
                </a:solidFill>
              </a:rPr>
              <a:t>											</a:t>
            </a:r>
          </a:p>
          <a:p>
            <a:pPr defTabSz="576263">
              <a:spcAft>
                <a:spcPts val="300"/>
              </a:spcAft>
            </a:pPr>
            <a:endParaRPr lang="en-US" sz="800" dirty="0" smtClean="0">
              <a:solidFill>
                <a:prstClr val="black"/>
              </a:solidFill>
            </a:endParaRPr>
          </a:p>
          <a:p>
            <a:pPr defTabSz="576263">
              <a:spcAft>
                <a:spcPts val="300"/>
              </a:spcAft>
            </a:pPr>
            <a:r>
              <a:rPr lang="en-US" b="1" dirty="0" smtClean="0">
                <a:solidFill>
                  <a:prstClr val="black"/>
                </a:solidFill>
              </a:rPr>
              <a:t>Fluctuating Workweek and Overtime Pay (Final Rule) – 29 </a:t>
            </a:r>
            <a:r>
              <a:rPr lang="en-US" b="1" dirty="0">
                <a:solidFill>
                  <a:prstClr val="black"/>
                </a:solidFill>
              </a:rPr>
              <a:t>CFR 778.114(a) </a:t>
            </a:r>
            <a:r>
              <a:rPr lang="en-US" b="1" dirty="0" smtClean="0">
                <a:solidFill>
                  <a:prstClr val="black"/>
                </a:solidFill>
              </a:rPr>
              <a:t>– Effective August 7, 2020</a:t>
            </a:r>
          </a:p>
          <a:p>
            <a:pPr defTabSz="576263">
              <a:spcAft>
                <a:spcPts val="300"/>
              </a:spcAft>
            </a:pPr>
            <a:endParaRPr lang="en-US" b="1" dirty="0" smtClean="0">
              <a:solidFill>
                <a:prstClr val="black"/>
              </a:solidFill>
            </a:endParaRPr>
          </a:p>
          <a:p>
            <a:pPr marL="285750" indent="-285750" defTabSz="576263">
              <a:spcAft>
                <a:spcPts val="1800"/>
              </a:spcAft>
              <a:buFont typeface="Wingdings" panose="05000000000000000000" pitchFamily="2" charset="2"/>
              <a:buChar char="§"/>
            </a:pPr>
            <a:r>
              <a:rPr lang="en-US" dirty="0" smtClean="0">
                <a:solidFill>
                  <a:prstClr val="black"/>
                </a:solidFill>
              </a:rPr>
              <a:t>Fluctuating workweek (FWW) method of calculating overtime for salaried non-exempt employees whose hours vary from week to week</a:t>
            </a:r>
          </a:p>
          <a:p>
            <a:pPr marL="285750" indent="-285750" defTabSz="576263">
              <a:spcAft>
                <a:spcPts val="1800"/>
              </a:spcAft>
              <a:buFont typeface="Wingdings" panose="05000000000000000000" pitchFamily="2" charset="2"/>
              <a:buChar char="§"/>
            </a:pPr>
            <a:r>
              <a:rPr lang="en-US" dirty="0" smtClean="0">
                <a:solidFill>
                  <a:prstClr val="black"/>
                </a:solidFill>
              </a:rPr>
              <a:t>Rule now makes clear that payment of bonuses, in addition to a salary, does not invalidate the FWW method</a:t>
            </a:r>
          </a:p>
          <a:p>
            <a:pPr marL="742950" lvl="1" indent="-285750" defTabSz="576263">
              <a:spcAft>
                <a:spcPts val="1800"/>
              </a:spcAft>
              <a:buFont typeface="Wingdings" panose="05000000000000000000" pitchFamily="2" charset="2"/>
              <a:buChar char="Ø"/>
            </a:pPr>
            <a:r>
              <a:rPr lang="en-US" dirty="0" smtClean="0">
                <a:solidFill>
                  <a:prstClr val="black"/>
                </a:solidFill>
              </a:rPr>
              <a:t>Fixed salary plus bonus, night shift differential, productivity bonus, etc.</a:t>
            </a:r>
          </a:p>
          <a:p>
            <a:pPr marL="742950" lvl="1" indent="-285750" defTabSz="576263">
              <a:spcAft>
                <a:spcPts val="1800"/>
              </a:spcAft>
              <a:buFont typeface="Wingdings" panose="05000000000000000000" pitchFamily="2" charset="2"/>
              <a:buChar char="Ø"/>
            </a:pPr>
            <a:r>
              <a:rPr lang="en-US" dirty="0" smtClean="0">
                <a:solidFill>
                  <a:prstClr val="black"/>
                </a:solidFill>
              </a:rPr>
              <a:t>However, such supplemental payments must be included in the calculation of regular pay under the FLSA</a:t>
            </a:r>
          </a:p>
          <a:p>
            <a:pPr marL="285750" indent="-285750" defTabSz="576263">
              <a:spcAft>
                <a:spcPts val="1800"/>
              </a:spcAft>
              <a:buFont typeface="Wingdings" panose="05000000000000000000" pitchFamily="2" charset="2"/>
              <a:buChar char="§"/>
            </a:pPr>
            <a:r>
              <a:rPr lang="en-US" dirty="0" smtClean="0">
                <a:solidFill>
                  <a:prstClr val="black"/>
                </a:solidFill>
              </a:rPr>
              <a:t>Rule intended to clarify FWW method because of varying opinions from the courts. </a:t>
            </a:r>
            <a:endParaRPr lang="en-US" dirty="0">
              <a:solidFill>
                <a:prstClr val="black"/>
              </a:solidFill>
            </a:endParaRPr>
          </a:p>
          <a:p>
            <a:pPr defTabSz="576263">
              <a:spcAft>
                <a:spcPts val="300"/>
              </a:spcAft>
            </a:pPr>
            <a:r>
              <a:rPr lang="en-US" sz="2000" u="sng" dirty="0" smtClean="0">
                <a:solidFill>
                  <a:prstClr val="black"/>
                </a:solidFill>
              </a:rPr>
              <a:t/>
            </a:r>
            <a:br>
              <a:rPr lang="en-US" sz="2000" u="sng" dirty="0" smtClean="0">
                <a:solidFill>
                  <a:prstClr val="black"/>
                </a:solidFill>
              </a:rPr>
            </a:br>
            <a:endParaRPr lang="en-US" sz="2000" u="sng" dirty="0" smtClean="0">
              <a:solidFill>
                <a:prstClr val="black"/>
              </a:solidFill>
            </a:endParaRPr>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a:solidFill>
                  <a:prstClr val="black"/>
                </a:solidFill>
              </a:rPr>
              <a:t>©</a:t>
            </a:r>
            <a:r>
              <a:rPr lang="en-US" dirty="0" smtClean="0">
                <a:solidFill>
                  <a:prstClr val="black"/>
                </a:solidFill>
              </a:rPr>
              <a:t>2020 </a:t>
            </a:r>
            <a:r>
              <a:rPr lang="en-US" dirty="0">
                <a:solidFill>
                  <a:prstClr val="black"/>
                </a:solidFill>
              </a:rPr>
              <a:t>Barney McKenna &amp; Olmstead, P.C.</a:t>
            </a:r>
          </a:p>
        </p:txBody>
      </p:sp>
      <p:pic>
        <p:nvPicPr>
          <p:cNvPr id="5" name="Picture 4" descr="cid:2B7DDA19-D99B-4FEC-A258-2D00BB33AE8C"/>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459908" y="6255745"/>
            <a:ext cx="514350" cy="514350"/>
          </a:xfrm>
          <a:prstGeom prst="rect">
            <a:avLst/>
          </a:prstGeom>
          <a:noFill/>
          <a:ln>
            <a:noFill/>
          </a:ln>
        </p:spPr>
      </p:pic>
    </p:spTree>
    <p:extLst>
      <p:ext uri="{BB962C8B-B14F-4D97-AF65-F5344CB8AC3E}">
        <p14:creationId xmlns:p14="http://schemas.microsoft.com/office/powerpoint/2010/main" val="22823520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7286610"/>
          </a:xfrm>
          <a:prstGeom prst="rect">
            <a:avLst/>
          </a:prstGeom>
        </p:spPr>
        <p:txBody>
          <a:bodyPr wrap="square">
            <a:spAutoFit/>
          </a:bodyPr>
          <a:lstStyle/>
          <a:p>
            <a:r>
              <a:rPr lang="en-US" sz="4800" dirty="0" smtClean="0">
                <a:solidFill>
                  <a:srgbClr val="0070C0"/>
                </a:solidFill>
              </a:rPr>
              <a:t>Department of Labor</a:t>
            </a:r>
          </a:p>
          <a:p>
            <a:r>
              <a:rPr lang="en-US" sz="800" u="sng" dirty="0" smtClean="0">
                <a:solidFill>
                  <a:prstClr val="black"/>
                </a:solidFill>
              </a:rPr>
              <a:t>											</a:t>
            </a:r>
          </a:p>
          <a:p>
            <a:pPr defTabSz="576263">
              <a:spcAft>
                <a:spcPts val="300"/>
              </a:spcAft>
            </a:pPr>
            <a:endParaRPr lang="en-US" sz="800" dirty="0" smtClean="0">
              <a:solidFill>
                <a:prstClr val="black"/>
              </a:solidFill>
            </a:endParaRPr>
          </a:p>
          <a:p>
            <a:pPr defTabSz="576263">
              <a:spcAft>
                <a:spcPts val="300"/>
              </a:spcAft>
            </a:pPr>
            <a:r>
              <a:rPr lang="en-US" b="1" dirty="0" smtClean="0">
                <a:solidFill>
                  <a:prstClr val="black"/>
                </a:solidFill>
              </a:rPr>
              <a:t>Commissioned Sales Exemption from Overtime Requirements (Final Rule) – 29 CFR 779 – Effective May 19, 2020</a:t>
            </a:r>
          </a:p>
          <a:p>
            <a:pPr defTabSz="576263">
              <a:spcAft>
                <a:spcPts val="300"/>
              </a:spcAft>
            </a:pPr>
            <a:endParaRPr lang="en-US" sz="1200" b="1" dirty="0">
              <a:solidFill>
                <a:prstClr val="black"/>
              </a:solidFill>
            </a:endParaRPr>
          </a:p>
          <a:p>
            <a:pPr marL="285750" indent="-285750" defTabSz="576263">
              <a:spcAft>
                <a:spcPts val="1200"/>
              </a:spcAft>
              <a:buFont typeface="Wingdings" panose="05000000000000000000" pitchFamily="2" charset="2"/>
              <a:buChar char="§"/>
            </a:pPr>
            <a:r>
              <a:rPr lang="en-US" dirty="0" smtClean="0">
                <a:solidFill>
                  <a:prstClr val="black"/>
                </a:solidFill>
              </a:rPr>
              <a:t>Clarifies “retail or service establishment”</a:t>
            </a:r>
          </a:p>
          <a:p>
            <a:pPr marL="285750" indent="-285750" defTabSz="576263">
              <a:spcAft>
                <a:spcPts val="1200"/>
              </a:spcAft>
              <a:buFont typeface="Wingdings" panose="05000000000000000000" pitchFamily="2" charset="2"/>
              <a:buChar char="§"/>
            </a:pPr>
            <a:r>
              <a:rPr lang="en-US" dirty="0" smtClean="0">
                <a:solidFill>
                  <a:prstClr val="black"/>
                </a:solidFill>
              </a:rPr>
              <a:t>Prior 1961 rule confused more than clarified with “partial list of establishments” retail/and not retail</a:t>
            </a:r>
          </a:p>
          <a:p>
            <a:pPr marL="285750" indent="-285750" defTabSz="576263">
              <a:spcAft>
                <a:spcPts val="1200"/>
              </a:spcAft>
              <a:buFont typeface="Wingdings" panose="05000000000000000000" pitchFamily="2" charset="2"/>
              <a:buChar char="§"/>
            </a:pPr>
            <a:r>
              <a:rPr lang="en-US" dirty="0" smtClean="0">
                <a:solidFill>
                  <a:prstClr val="black"/>
                </a:solidFill>
              </a:rPr>
              <a:t>Section 7(</a:t>
            </a:r>
            <a:r>
              <a:rPr lang="en-US" dirty="0" err="1" smtClean="0">
                <a:solidFill>
                  <a:prstClr val="black"/>
                </a:solidFill>
              </a:rPr>
              <a:t>i</a:t>
            </a:r>
            <a:r>
              <a:rPr lang="en-US" dirty="0" smtClean="0">
                <a:solidFill>
                  <a:prstClr val="black"/>
                </a:solidFill>
              </a:rPr>
              <a:t>) of the FLSA exemption for commissioned sales has three elements:</a:t>
            </a:r>
          </a:p>
          <a:p>
            <a:pPr marL="742950" lvl="1" indent="-285750" defTabSz="576263">
              <a:spcAft>
                <a:spcPts val="1200"/>
              </a:spcAft>
              <a:buFont typeface="Wingdings" panose="05000000000000000000" pitchFamily="2" charset="2"/>
              <a:buChar char="Ø"/>
            </a:pPr>
            <a:r>
              <a:rPr lang="en-US" dirty="0" smtClean="0">
                <a:solidFill>
                  <a:prstClr val="black"/>
                </a:solidFill>
              </a:rPr>
              <a:t>Employee is paid by retail or service establishment</a:t>
            </a:r>
          </a:p>
          <a:p>
            <a:pPr marL="742950" lvl="1" indent="-285750" defTabSz="576263">
              <a:spcAft>
                <a:spcPts val="1200"/>
              </a:spcAft>
              <a:buFont typeface="Wingdings" panose="05000000000000000000" pitchFamily="2" charset="2"/>
              <a:buChar char="Ø"/>
            </a:pPr>
            <a:r>
              <a:rPr lang="en-US" dirty="0" smtClean="0">
                <a:solidFill>
                  <a:prstClr val="black"/>
                </a:solidFill>
              </a:rPr>
              <a:t>Rate of pay must be above 1 ½ time federal minimum wage</a:t>
            </a:r>
          </a:p>
          <a:p>
            <a:pPr marL="742950" lvl="1" indent="-285750" defTabSz="576263">
              <a:spcAft>
                <a:spcPts val="1200"/>
              </a:spcAft>
              <a:buFont typeface="Wingdings" panose="05000000000000000000" pitchFamily="2" charset="2"/>
              <a:buChar char="Ø"/>
            </a:pPr>
            <a:r>
              <a:rPr lang="en-US" dirty="0" smtClean="0">
                <a:solidFill>
                  <a:prstClr val="black"/>
                </a:solidFill>
              </a:rPr>
              <a:t>More than half of compensation must come from commission on goods and services</a:t>
            </a:r>
          </a:p>
          <a:p>
            <a:pPr marL="288925" lvl="1" indent="-285750" defTabSz="576263">
              <a:spcAft>
                <a:spcPts val="1200"/>
              </a:spcAft>
              <a:buFont typeface="Wingdings" panose="05000000000000000000" pitchFamily="2" charset="2"/>
              <a:buChar char="§"/>
            </a:pPr>
            <a:r>
              <a:rPr lang="en-US" dirty="0" smtClean="0">
                <a:solidFill>
                  <a:prstClr val="black"/>
                </a:solidFill>
              </a:rPr>
              <a:t>List of </a:t>
            </a:r>
            <a:r>
              <a:rPr lang="en-US" dirty="0">
                <a:solidFill>
                  <a:prstClr val="black"/>
                </a:solidFill>
              </a:rPr>
              <a:t>retail/not retail establishments </a:t>
            </a:r>
            <a:r>
              <a:rPr lang="en-US" dirty="0" smtClean="0">
                <a:solidFill>
                  <a:prstClr val="black"/>
                </a:solidFill>
              </a:rPr>
              <a:t>is rescinded</a:t>
            </a:r>
          </a:p>
          <a:p>
            <a:pPr marL="285750" indent="-285750" defTabSz="576263">
              <a:spcAft>
                <a:spcPts val="1200"/>
              </a:spcAft>
              <a:buFont typeface="Wingdings" panose="05000000000000000000" pitchFamily="2" charset="2"/>
              <a:buChar char="§"/>
            </a:pPr>
            <a:r>
              <a:rPr lang="en-US" dirty="0" smtClean="0">
                <a:solidFill>
                  <a:prstClr val="black"/>
                </a:solidFill>
              </a:rPr>
              <a:t>Analysis now under 20 CFR 318, “retail or service establishment” to mean: </a:t>
            </a:r>
          </a:p>
          <a:p>
            <a:pPr marL="742950" lvl="1" indent="-285750" defTabSz="576263">
              <a:spcAft>
                <a:spcPts val="1200"/>
              </a:spcAft>
              <a:buFont typeface="Wingdings" panose="05000000000000000000" pitchFamily="2" charset="2"/>
              <a:buChar char="Ø"/>
            </a:pPr>
            <a:r>
              <a:rPr lang="en-US" dirty="0" smtClean="0">
                <a:solidFill>
                  <a:prstClr val="black"/>
                </a:solidFill>
              </a:rPr>
              <a:t>“recognized as retail sales or service in the particular industry”; </a:t>
            </a:r>
          </a:p>
          <a:p>
            <a:pPr marL="742950" lvl="1" indent="-285750" defTabSz="576263">
              <a:spcAft>
                <a:spcPts val="1200"/>
              </a:spcAft>
              <a:buFont typeface="Wingdings" panose="05000000000000000000" pitchFamily="2" charset="2"/>
              <a:buChar char="Ø"/>
            </a:pPr>
            <a:r>
              <a:rPr lang="en-US" dirty="0" smtClean="0">
                <a:solidFill>
                  <a:prstClr val="black"/>
                </a:solidFill>
              </a:rPr>
              <a:t>“sells goods or services to the general public”; and  </a:t>
            </a:r>
          </a:p>
          <a:p>
            <a:pPr marL="742950" lvl="1" indent="-285750" defTabSz="576263">
              <a:spcAft>
                <a:spcPts val="1200"/>
              </a:spcAft>
              <a:buFont typeface="Wingdings" panose="05000000000000000000" pitchFamily="2" charset="2"/>
              <a:buChar char="Ø"/>
            </a:pPr>
            <a:r>
              <a:rPr lang="en-US" dirty="0" smtClean="0">
                <a:solidFill>
                  <a:prstClr val="black"/>
                </a:solidFill>
              </a:rPr>
              <a:t>“the very end of the stream of distribution” and does “not take part in the </a:t>
            </a:r>
            <a:r>
              <a:rPr lang="en-US" smtClean="0">
                <a:solidFill>
                  <a:prstClr val="black"/>
                </a:solidFill>
              </a:rPr>
              <a:t>manufacturing process”</a:t>
            </a:r>
            <a:endParaRPr lang="en-US" sz="2000" dirty="0">
              <a:solidFill>
                <a:prstClr val="black"/>
              </a:solidFill>
            </a:endParaRPr>
          </a:p>
          <a:p>
            <a:pPr defTabSz="576263">
              <a:spcAft>
                <a:spcPts val="300"/>
              </a:spcAft>
            </a:pPr>
            <a:r>
              <a:rPr lang="en-US" sz="2000" u="sng" dirty="0" smtClean="0">
                <a:solidFill>
                  <a:prstClr val="black"/>
                </a:solidFill>
              </a:rPr>
              <a:t/>
            </a:r>
            <a:br>
              <a:rPr lang="en-US" sz="2000" u="sng" dirty="0" smtClean="0">
                <a:solidFill>
                  <a:prstClr val="black"/>
                </a:solidFill>
              </a:rPr>
            </a:br>
            <a:endParaRPr lang="en-US" sz="2000" u="sng" dirty="0" smtClean="0">
              <a:solidFill>
                <a:prstClr val="black"/>
              </a:solidFill>
            </a:endParaRPr>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smtClean="0">
                <a:solidFill>
                  <a:prstClr val="black"/>
                </a:solidFill>
              </a:rPr>
              <a:t>©2020 Barney </a:t>
            </a:r>
            <a:r>
              <a:rPr lang="en-US" dirty="0">
                <a:solidFill>
                  <a:prstClr val="black"/>
                </a:solidFill>
              </a:rPr>
              <a:t>McKenna &amp; Olmstead, P.C.</a:t>
            </a:r>
          </a:p>
        </p:txBody>
      </p:sp>
      <p:pic>
        <p:nvPicPr>
          <p:cNvPr id="5" name="Picture 4" descr="cid:2B7DDA19-D99B-4FEC-A258-2D00BB33AE8C"/>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459908" y="6255745"/>
            <a:ext cx="514350" cy="514350"/>
          </a:xfrm>
          <a:prstGeom prst="rect">
            <a:avLst/>
          </a:prstGeom>
          <a:noFill/>
          <a:ln>
            <a:noFill/>
          </a:ln>
        </p:spPr>
      </p:pic>
    </p:spTree>
    <p:extLst>
      <p:ext uri="{BB962C8B-B14F-4D97-AF65-F5344CB8AC3E}">
        <p14:creationId xmlns:p14="http://schemas.microsoft.com/office/powerpoint/2010/main" val="6986040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5809283"/>
          </a:xfrm>
          <a:prstGeom prst="rect">
            <a:avLst/>
          </a:prstGeom>
        </p:spPr>
        <p:txBody>
          <a:bodyPr wrap="square">
            <a:spAutoFit/>
          </a:bodyPr>
          <a:lstStyle/>
          <a:p>
            <a:r>
              <a:rPr lang="en-US" sz="4800" dirty="0" smtClean="0">
                <a:solidFill>
                  <a:srgbClr val="0070C0"/>
                </a:solidFill>
              </a:rPr>
              <a:t>Department of Labor</a:t>
            </a:r>
          </a:p>
          <a:p>
            <a:r>
              <a:rPr lang="en-US" sz="800" u="sng" dirty="0" smtClean="0">
                <a:solidFill>
                  <a:prstClr val="black"/>
                </a:solidFill>
              </a:rPr>
              <a:t>											</a:t>
            </a:r>
          </a:p>
          <a:p>
            <a:pPr defTabSz="576263">
              <a:spcAft>
                <a:spcPts val="300"/>
              </a:spcAft>
            </a:pPr>
            <a:endParaRPr lang="en-US" sz="800" dirty="0" smtClean="0">
              <a:solidFill>
                <a:prstClr val="black"/>
              </a:solidFill>
            </a:endParaRPr>
          </a:p>
          <a:p>
            <a:pPr defTabSz="576263">
              <a:spcAft>
                <a:spcPts val="300"/>
              </a:spcAft>
            </a:pPr>
            <a:r>
              <a:rPr lang="en-US" b="1" dirty="0" smtClean="0">
                <a:solidFill>
                  <a:prstClr val="black"/>
                </a:solidFill>
              </a:rPr>
              <a:t>Final Overtime Rule – 29 CFR §541 – Effective January 1, 2020</a:t>
            </a:r>
          </a:p>
          <a:p>
            <a:pPr defTabSz="576263">
              <a:spcAft>
                <a:spcPts val="300"/>
              </a:spcAft>
            </a:pPr>
            <a:endParaRPr lang="en-US" b="1" dirty="0">
              <a:solidFill>
                <a:prstClr val="black"/>
              </a:solidFill>
            </a:endParaRPr>
          </a:p>
          <a:p>
            <a:pPr marL="285750" indent="-285750" defTabSz="576263">
              <a:spcAft>
                <a:spcPts val="2400"/>
              </a:spcAft>
              <a:buFont typeface="Wingdings" panose="05000000000000000000" pitchFamily="2" charset="2"/>
              <a:buChar char="§"/>
            </a:pPr>
            <a:r>
              <a:rPr lang="en-US" dirty="0" smtClean="0">
                <a:solidFill>
                  <a:prstClr val="black"/>
                </a:solidFill>
              </a:rPr>
              <a:t>Raising </a:t>
            </a:r>
            <a:r>
              <a:rPr lang="en-US" dirty="0">
                <a:solidFill>
                  <a:prstClr val="black"/>
                </a:solidFill>
              </a:rPr>
              <a:t>the “standard salary level” from the currently enforced level of $455 to $684 per week (equivalent to $</a:t>
            </a:r>
            <a:r>
              <a:rPr lang="en-US" dirty="0" smtClean="0">
                <a:solidFill>
                  <a:prstClr val="black"/>
                </a:solidFill>
              </a:rPr>
              <a:t>35,568 per </a:t>
            </a:r>
            <a:r>
              <a:rPr lang="en-US" dirty="0">
                <a:solidFill>
                  <a:prstClr val="black"/>
                </a:solidFill>
              </a:rPr>
              <a:t>year for a full-year worker</a:t>
            </a:r>
            <a:r>
              <a:rPr lang="en-US" dirty="0" smtClean="0">
                <a:solidFill>
                  <a:prstClr val="black"/>
                </a:solidFill>
              </a:rPr>
              <a:t>)</a:t>
            </a:r>
            <a:endParaRPr lang="en-US" dirty="0">
              <a:solidFill>
                <a:prstClr val="black"/>
              </a:solidFill>
            </a:endParaRPr>
          </a:p>
          <a:p>
            <a:pPr marL="285750" indent="-285750" defTabSz="576263">
              <a:spcAft>
                <a:spcPts val="2400"/>
              </a:spcAft>
              <a:buFont typeface="Wingdings" panose="05000000000000000000" pitchFamily="2" charset="2"/>
              <a:buChar char="§"/>
            </a:pPr>
            <a:r>
              <a:rPr lang="en-US" dirty="0" smtClean="0">
                <a:solidFill>
                  <a:prstClr val="black"/>
                </a:solidFill>
              </a:rPr>
              <a:t>Raising </a:t>
            </a:r>
            <a:r>
              <a:rPr lang="en-US" dirty="0">
                <a:solidFill>
                  <a:prstClr val="black"/>
                </a:solidFill>
              </a:rPr>
              <a:t>the total annual compensation level for “highly compensated employees (HCEs)” from the </a:t>
            </a:r>
            <a:r>
              <a:rPr lang="en-US" dirty="0" smtClean="0">
                <a:solidFill>
                  <a:prstClr val="black"/>
                </a:solidFill>
              </a:rPr>
              <a:t>currently enforced level </a:t>
            </a:r>
            <a:r>
              <a:rPr lang="en-US" dirty="0">
                <a:solidFill>
                  <a:prstClr val="black"/>
                </a:solidFill>
              </a:rPr>
              <a:t>of $100,000 to $107,432 per </a:t>
            </a:r>
            <a:r>
              <a:rPr lang="en-US" dirty="0" smtClean="0">
                <a:solidFill>
                  <a:prstClr val="black"/>
                </a:solidFill>
              </a:rPr>
              <a:t>year</a:t>
            </a:r>
            <a:endParaRPr lang="en-US" dirty="0">
              <a:solidFill>
                <a:prstClr val="black"/>
              </a:solidFill>
            </a:endParaRPr>
          </a:p>
          <a:p>
            <a:pPr marL="285750" indent="-285750" defTabSz="576263">
              <a:spcAft>
                <a:spcPts val="2400"/>
              </a:spcAft>
              <a:buFont typeface="Wingdings" panose="05000000000000000000" pitchFamily="2" charset="2"/>
              <a:buChar char="§"/>
            </a:pPr>
            <a:r>
              <a:rPr lang="en-US" dirty="0">
                <a:solidFill>
                  <a:prstClr val="black"/>
                </a:solidFill>
              </a:rPr>
              <a:t>A</a:t>
            </a:r>
            <a:r>
              <a:rPr lang="en-US" dirty="0" smtClean="0">
                <a:solidFill>
                  <a:prstClr val="black"/>
                </a:solidFill>
              </a:rPr>
              <a:t>llowing </a:t>
            </a:r>
            <a:r>
              <a:rPr lang="en-US" dirty="0">
                <a:solidFill>
                  <a:prstClr val="black"/>
                </a:solidFill>
              </a:rPr>
              <a:t>employers to use nondiscretionary bonuses and incentive payments (including commissions) that </a:t>
            </a:r>
            <a:r>
              <a:rPr lang="en-US" dirty="0" smtClean="0">
                <a:solidFill>
                  <a:prstClr val="black"/>
                </a:solidFill>
              </a:rPr>
              <a:t>are paid </a:t>
            </a:r>
            <a:r>
              <a:rPr lang="en-US" dirty="0">
                <a:solidFill>
                  <a:prstClr val="black"/>
                </a:solidFill>
              </a:rPr>
              <a:t>at least annually to satisfy up to 10 percent of the standard salary level, in recognition of evolving </a:t>
            </a:r>
            <a:r>
              <a:rPr lang="en-US" dirty="0" smtClean="0">
                <a:solidFill>
                  <a:prstClr val="black"/>
                </a:solidFill>
              </a:rPr>
              <a:t>pay practices</a:t>
            </a:r>
            <a:endParaRPr lang="en-US" dirty="0">
              <a:solidFill>
                <a:prstClr val="black"/>
              </a:solidFill>
            </a:endParaRPr>
          </a:p>
          <a:p>
            <a:pPr marL="285750" indent="-285750" defTabSz="576263">
              <a:spcAft>
                <a:spcPts val="2400"/>
              </a:spcAft>
              <a:buFont typeface="Wingdings" panose="05000000000000000000" pitchFamily="2" charset="2"/>
              <a:buChar char="§"/>
            </a:pPr>
            <a:r>
              <a:rPr lang="en-US" dirty="0" smtClean="0">
                <a:solidFill>
                  <a:prstClr val="black"/>
                </a:solidFill>
              </a:rPr>
              <a:t>Revising </a:t>
            </a:r>
            <a:r>
              <a:rPr lang="en-US" dirty="0">
                <a:solidFill>
                  <a:prstClr val="black"/>
                </a:solidFill>
              </a:rPr>
              <a:t>the special salary levels for workers in U.S. territories and in the motion picture </a:t>
            </a:r>
            <a:r>
              <a:rPr lang="en-US" dirty="0" smtClean="0">
                <a:solidFill>
                  <a:prstClr val="black"/>
                </a:solidFill>
              </a:rPr>
              <a:t>industry</a:t>
            </a:r>
            <a:endParaRPr lang="en-US" sz="2000" dirty="0">
              <a:solidFill>
                <a:prstClr val="black"/>
              </a:solidFill>
            </a:endParaRPr>
          </a:p>
          <a:p>
            <a:pPr defTabSz="576263">
              <a:spcAft>
                <a:spcPts val="300"/>
              </a:spcAft>
            </a:pPr>
            <a:r>
              <a:rPr lang="en-US" sz="2000" u="sng" dirty="0" smtClean="0">
                <a:solidFill>
                  <a:prstClr val="black"/>
                </a:solidFill>
              </a:rPr>
              <a:t/>
            </a:r>
            <a:br>
              <a:rPr lang="en-US" sz="2000" u="sng" dirty="0" smtClean="0">
                <a:solidFill>
                  <a:prstClr val="black"/>
                </a:solidFill>
              </a:rPr>
            </a:br>
            <a:endParaRPr lang="en-US" sz="2000" u="sng" dirty="0" smtClean="0">
              <a:solidFill>
                <a:prstClr val="black"/>
              </a:solidFill>
            </a:endParaRPr>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a:solidFill>
                  <a:prstClr val="black"/>
                </a:solidFill>
              </a:rPr>
              <a:t>©</a:t>
            </a:r>
            <a:r>
              <a:rPr lang="en-US" dirty="0" smtClean="0">
                <a:solidFill>
                  <a:prstClr val="black"/>
                </a:solidFill>
              </a:rPr>
              <a:t>2020 </a:t>
            </a:r>
            <a:r>
              <a:rPr lang="en-US" dirty="0">
                <a:solidFill>
                  <a:prstClr val="black"/>
                </a:solidFill>
              </a:rPr>
              <a:t>Barney McKenna &amp; Olmstead, P.C.</a:t>
            </a:r>
          </a:p>
        </p:txBody>
      </p:sp>
      <p:pic>
        <p:nvPicPr>
          <p:cNvPr id="5" name="Picture 4" descr="cid:2B7DDA19-D99B-4FEC-A258-2D00BB33AE8C"/>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459908" y="6255745"/>
            <a:ext cx="514350" cy="514350"/>
          </a:xfrm>
          <a:prstGeom prst="rect">
            <a:avLst/>
          </a:prstGeom>
          <a:noFill/>
          <a:ln>
            <a:noFill/>
          </a:ln>
        </p:spPr>
      </p:pic>
    </p:spTree>
    <p:extLst>
      <p:ext uri="{BB962C8B-B14F-4D97-AF65-F5344CB8AC3E}">
        <p14:creationId xmlns:p14="http://schemas.microsoft.com/office/powerpoint/2010/main" val="1521295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6186309"/>
          </a:xfrm>
          <a:prstGeom prst="rect">
            <a:avLst/>
          </a:prstGeom>
        </p:spPr>
        <p:txBody>
          <a:bodyPr wrap="square">
            <a:spAutoFit/>
          </a:bodyPr>
          <a:lstStyle/>
          <a:p>
            <a:r>
              <a:rPr lang="en-US" sz="4800" dirty="0" smtClean="0">
                <a:solidFill>
                  <a:srgbClr val="0070C0"/>
                </a:solidFill>
              </a:rPr>
              <a:t>Department of Labor</a:t>
            </a:r>
          </a:p>
          <a:p>
            <a:r>
              <a:rPr lang="en-US" sz="800" u="sng" dirty="0" smtClean="0">
                <a:solidFill>
                  <a:prstClr val="black"/>
                </a:solidFill>
              </a:rPr>
              <a:t>											</a:t>
            </a:r>
          </a:p>
          <a:p>
            <a:endParaRPr lang="en-US" sz="800" dirty="0" smtClean="0">
              <a:solidFill>
                <a:prstClr val="black"/>
              </a:solidFill>
            </a:endParaRPr>
          </a:p>
          <a:p>
            <a:pPr defTabSz="576263"/>
            <a:r>
              <a:rPr lang="en-US" b="1" dirty="0" smtClean="0">
                <a:solidFill>
                  <a:prstClr val="black"/>
                </a:solidFill>
              </a:rPr>
              <a:t>Tip Credit under FLSA (Proposed Rule) – Comment period ended in December 2019</a:t>
            </a:r>
          </a:p>
          <a:p>
            <a:pPr defTabSz="576263"/>
            <a:endParaRPr lang="en-US" b="1" dirty="0">
              <a:solidFill>
                <a:prstClr val="black"/>
              </a:solidFill>
            </a:endParaRPr>
          </a:p>
          <a:p>
            <a:pPr marL="285750" indent="-285750" defTabSz="576263">
              <a:spcAft>
                <a:spcPts val="1200"/>
              </a:spcAft>
              <a:buFont typeface="Wingdings" panose="05000000000000000000" pitchFamily="2" charset="2"/>
              <a:buChar char="§"/>
            </a:pPr>
            <a:r>
              <a:rPr lang="en-US" dirty="0" smtClean="0">
                <a:solidFill>
                  <a:prstClr val="black"/>
                </a:solidFill>
              </a:rPr>
              <a:t>Proposal would make existing guidance the rule</a:t>
            </a:r>
          </a:p>
          <a:p>
            <a:pPr marL="285750" indent="-285750" defTabSz="576263">
              <a:spcAft>
                <a:spcPts val="1200"/>
              </a:spcAft>
              <a:buFont typeface="Wingdings" panose="05000000000000000000" pitchFamily="2" charset="2"/>
              <a:buChar char="§"/>
            </a:pPr>
            <a:r>
              <a:rPr lang="en-US" dirty="0" smtClean="0">
                <a:solidFill>
                  <a:prstClr val="black"/>
                </a:solidFill>
              </a:rPr>
              <a:t>Employers are barred from keeping employee’s tips</a:t>
            </a:r>
          </a:p>
          <a:p>
            <a:pPr marL="285750" indent="-285750" defTabSz="576263">
              <a:spcAft>
                <a:spcPts val="1200"/>
              </a:spcAft>
              <a:buFont typeface="Wingdings" panose="05000000000000000000" pitchFamily="2" charset="2"/>
              <a:buChar char="§"/>
            </a:pPr>
            <a:r>
              <a:rPr lang="en-US" dirty="0" smtClean="0">
                <a:solidFill>
                  <a:prstClr val="black"/>
                </a:solidFill>
              </a:rPr>
              <a:t>New rule would allow employers who do not take a tip credit to establish a tip pool</a:t>
            </a:r>
          </a:p>
          <a:p>
            <a:pPr marL="742950" lvl="1" indent="-285750" defTabSz="576263">
              <a:spcAft>
                <a:spcPts val="1200"/>
              </a:spcAft>
              <a:buFont typeface="Wingdings" panose="05000000000000000000" pitchFamily="2" charset="2"/>
              <a:buChar char="Ø"/>
            </a:pPr>
            <a:r>
              <a:rPr lang="en-US" dirty="0" smtClean="0">
                <a:solidFill>
                  <a:prstClr val="black"/>
                </a:solidFill>
              </a:rPr>
              <a:t>Between workers who receive tips and are paid full minimum wage and workers who traditionally do not receive tips (dishwasher and cooks)</a:t>
            </a:r>
          </a:p>
          <a:p>
            <a:pPr marL="285750" indent="-285750" defTabSz="576263">
              <a:spcAft>
                <a:spcPts val="1200"/>
              </a:spcAft>
              <a:buFont typeface="Wingdings" panose="05000000000000000000" pitchFamily="2" charset="2"/>
              <a:buChar char="§"/>
            </a:pPr>
            <a:r>
              <a:rPr lang="en-US" dirty="0" smtClean="0">
                <a:solidFill>
                  <a:prstClr val="black"/>
                </a:solidFill>
              </a:rPr>
              <a:t>Employers who use Tip Credit can only do Tip Pool among traditionally tipped employees</a:t>
            </a:r>
          </a:p>
          <a:p>
            <a:pPr marL="742950" lvl="1" indent="-285750" defTabSz="576263">
              <a:spcAft>
                <a:spcPts val="1200"/>
              </a:spcAft>
              <a:buFont typeface="Wingdings" panose="05000000000000000000" pitchFamily="2" charset="2"/>
              <a:buChar char="Ø"/>
            </a:pPr>
            <a:r>
              <a:rPr lang="en-US" dirty="0" smtClean="0">
                <a:solidFill>
                  <a:prstClr val="black"/>
                </a:solidFill>
              </a:rPr>
              <a:t>Tip Credit towards minimum wage obligation  – tips credited for difference between cash wage ($2.13) and federal minimum wage ($7.25)</a:t>
            </a:r>
          </a:p>
          <a:p>
            <a:pPr marL="742950" lvl="1" indent="-285750" defTabSz="576263">
              <a:spcAft>
                <a:spcPts val="1200"/>
              </a:spcAft>
              <a:buFont typeface="Wingdings" panose="05000000000000000000" pitchFamily="2" charset="2"/>
              <a:buChar char="Ø"/>
            </a:pPr>
            <a:r>
              <a:rPr lang="en-US" dirty="0" smtClean="0">
                <a:solidFill>
                  <a:prstClr val="black"/>
                </a:solidFill>
              </a:rPr>
              <a:t>Employer can use tip credit for time spent doing non-tipped duties and tipped duties</a:t>
            </a:r>
          </a:p>
          <a:p>
            <a:pPr marL="1200150" lvl="2" indent="-285750" defTabSz="576263">
              <a:spcAft>
                <a:spcPts val="1200"/>
              </a:spcAft>
              <a:buFont typeface="Wingdings" panose="05000000000000000000" pitchFamily="2" charset="2"/>
              <a:buChar char="ü"/>
            </a:pPr>
            <a:r>
              <a:rPr lang="en-US" dirty="0" smtClean="0">
                <a:solidFill>
                  <a:prstClr val="black"/>
                </a:solidFill>
              </a:rPr>
              <a:t>Employee must perform non-tipped duties contemporaneous with or within a reasonable time before/after performing tipped duties.</a:t>
            </a:r>
            <a:endParaRPr lang="en-US" dirty="0">
              <a:solidFill>
                <a:prstClr val="black"/>
              </a:solidFill>
            </a:endParaRPr>
          </a:p>
          <a:p>
            <a:pPr marL="800100" lvl="1" indent="-342900">
              <a:buFont typeface="Wingdings" panose="05000000000000000000" pitchFamily="2" charset="2"/>
              <a:buChar char="Ø"/>
            </a:pPr>
            <a:endParaRPr lang="en-US" dirty="0">
              <a:solidFill>
                <a:prstClr val="black"/>
              </a:solidFill>
            </a:endParaRPr>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a:solidFill>
                  <a:prstClr val="black"/>
                </a:solidFill>
              </a:rPr>
              <a:t>©</a:t>
            </a:r>
            <a:r>
              <a:rPr lang="en-US" dirty="0" smtClean="0">
                <a:solidFill>
                  <a:prstClr val="black"/>
                </a:solidFill>
              </a:rPr>
              <a:t>2020 </a:t>
            </a:r>
            <a:r>
              <a:rPr lang="en-US" dirty="0">
                <a:solidFill>
                  <a:prstClr val="black"/>
                </a:solidFill>
              </a:rPr>
              <a:t>Barney McKenna &amp; Olmstead, P.C.</a:t>
            </a:r>
          </a:p>
        </p:txBody>
      </p:sp>
      <p:pic>
        <p:nvPicPr>
          <p:cNvPr id="5" name="Picture 4" descr="cid:2B7DDA19-D99B-4FEC-A258-2D00BB33AE8C"/>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7459908" y="6255745"/>
            <a:ext cx="514350" cy="514350"/>
          </a:xfrm>
          <a:prstGeom prst="rect">
            <a:avLst/>
          </a:prstGeom>
          <a:noFill/>
          <a:ln>
            <a:noFill/>
          </a:ln>
        </p:spPr>
      </p:pic>
    </p:spTree>
    <p:extLst>
      <p:ext uri="{BB962C8B-B14F-4D97-AF65-F5344CB8AC3E}">
        <p14:creationId xmlns:p14="http://schemas.microsoft.com/office/powerpoint/2010/main" val="3784844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6409447"/>
          </a:xfrm>
          <a:prstGeom prst="rect">
            <a:avLst/>
          </a:prstGeom>
        </p:spPr>
        <p:txBody>
          <a:bodyPr wrap="square">
            <a:spAutoFit/>
          </a:bodyPr>
          <a:lstStyle/>
          <a:p>
            <a:r>
              <a:rPr lang="en-US" sz="4800" dirty="0" smtClean="0">
                <a:solidFill>
                  <a:srgbClr val="0070C0"/>
                </a:solidFill>
              </a:rPr>
              <a:t>Utah Legislative Developments</a:t>
            </a:r>
          </a:p>
          <a:p>
            <a:r>
              <a:rPr lang="en-US" sz="800" u="sng" dirty="0" smtClean="0">
                <a:solidFill>
                  <a:prstClr val="black"/>
                </a:solidFill>
              </a:rPr>
              <a:t>											</a:t>
            </a:r>
          </a:p>
          <a:p>
            <a:pPr defTabSz="576263">
              <a:spcAft>
                <a:spcPts val="300"/>
              </a:spcAft>
            </a:pPr>
            <a:endParaRPr lang="en-US" sz="800" dirty="0" smtClean="0">
              <a:solidFill>
                <a:prstClr val="black"/>
              </a:solidFill>
            </a:endParaRPr>
          </a:p>
          <a:p>
            <a:pPr defTabSz="576263">
              <a:spcAft>
                <a:spcPts val="300"/>
              </a:spcAft>
            </a:pPr>
            <a:r>
              <a:rPr lang="en-US" b="1" dirty="0" smtClean="0">
                <a:solidFill>
                  <a:prstClr val="black"/>
                </a:solidFill>
              </a:rPr>
              <a:t>Cannabis Amendments – SB 121 –  PASSED - UCA 26-61A-111 amended - effective Feb. 28, 2020</a:t>
            </a:r>
          </a:p>
          <a:p>
            <a:pPr defTabSz="576263">
              <a:spcAft>
                <a:spcPts val="300"/>
              </a:spcAft>
            </a:pPr>
            <a:endParaRPr lang="en-US" b="1" dirty="0" smtClean="0">
              <a:solidFill>
                <a:prstClr val="black"/>
              </a:solidFill>
            </a:endParaRPr>
          </a:p>
          <a:p>
            <a:pPr marL="344488" indent="-344488" defTabSz="576263">
              <a:spcAft>
                <a:spcPts val="1800"/>
              </a:spcAft>
              <a:buFont typeface="Wingdings" panose="05000000000000000000" pitchFamily="2" charset="2"/>
              <a:buChar char="§"/>
            </a:pPr>
            <a:r>
              <a:rPr lang="en-US" u="sng" dirty="0" smtClean="0">
                <a:solidFill>
                  <a:prstClr val="black"/>
                </a:solidFill>
              </a:rPr>
              <a:t>Public employees</a:t>
            </a:r>
            <a:r>
              <a:rPr lang="en-US" dirty="0" smtClean="0">
                <a:solidFill>
                  <a:prstClr val="black"/>
                </a:solidFill>
              </a:rPr>
              <a:t> who have medical cannabis card are not subject to adverse action for failing drug test due to marijuana without evidence that employee was impaired or that employee’s job performance was adversely affected due to its use</a:t>
            </a:r>
          </a:p>
          <a:p>
            <a:pPr marL="344488" indent="-344488" defTabSz="576263">
              <a:spcAft>
                <a:spcPts val="1800"/>
              </a:spcAft>
              <a:buFont typeface="Wingdings" panose="05000000000000000000" pitchFamily="2" charset="2"/>
              <a:buChar char="§"/>
            </a:pPr>
            <a:r>
              <a:rPr lang="en-US" u="sng" dirty="0" smtClean="0">
                <a:solidFill>
                  <a:prstClr val="black"/>
                </a:solidFill>
              </a:rPr>
              <a:t>Private employers</a:t>
            </a:r>
            <a:r>
              <a:rPr lang="en-US" dirty="0" smtClean="0">
                <a:solidFill>
                  <a:prstClr val="black"/>
                </a:solidFill>
              </a:rPr>
              <a:t> are not required to accommodate the use of medical cannabis and can adopt policies restricting use of medical cannabis by applicants or employees</a:t>
            </a:r>
          </a:p>
          <a:p>
            <a:pPr defTabSz="576263">
              <a:spcAft>
                <a:spcPts val="1800"/>
              </a:spcAft>
            </a:pPr>
            <a:r>
              <a:rPr lang="en-US" b="1" dirty="0" smtClean="0">
                <a:solidFill>
                  <a:prstClr val="black"/>
                </a:solidFill>
              </a:rPr>
              <a:t>Sick Leave Amendments – HB 69 – DID NOT PASS</a:t>
            </a:r>
          </a:p>
          <a:p>
            <a:pPr marL="344488" indent="-344488" defTabSz="576263">
              <a:spcAft>
                <a:spcPts val="1800"/>
              </a:spcAft>
              <a:buFont typeface="Wingdings" panose="05000000000000000000" pitchFamily="2" charset="2"/>
              <a:buChar char="§"/>
            </a:pPr>
            <a:r>
              <a:rPr lang="en-US" dirty="0" smtClean="0">
                <a:solidFill>
                  <a:prstClr val="black"/>
                </a:solidFill>
              </a:rPr>
              <a:t>Any employer provided sick leave may be used for care of an immediate family member</a:t>
            </a:r>
          </a:p>
          <a:p>
            <a:pPr marL="342900" indent="-342900" defTabSz="576263">
              <a:spcAft>
                <a:spcPts val="1800"/>
              </a:spcAft>
              <a:buFont typeface="Wingdings" panose="05000000000000000000" pitchFamily="2" charset="2"/>
              <a:buChar char="§"/>
            </a:pPr>
            <a:r>
              <a:rPr lang="en-US" dirty="0" smtClean="0">
                <a:solidFill>
                  <a:prstClr val="black"/>
                </a:solidFill>
              </a:rPr>
              <a:t>Did not require paid leave</a:t>
            </a:r>
            <a:endParaRPr lang="en-US" u="sng" dirty="0" smtClean="0">
              <a:solidFill>
                <a:prstClr val="black"/>
              </a:solidFill>
            </a:endParaRPr>
          </a:p>
          <a:p>
            <a:pPr defTabSz="576263">
              <a:spcAft>
                <a:spcPts val="1800"/>
              </a:spcAft>
            </a:pPr>
            <a:r>
              <a:rPr lang="en-US" b="1" dirty="0" smtClean="0">
                <a:solidFill>
                  <a:prstClr val="black"/>
                </a:solidFill>
              </a:rPr>
              <a:t>Employment Selection Procedures Act Amendments – HB 204 – DID NOT PASS</a:t>
            </a:r>
          </a:p>
          <a:p>
            <a:pPr marL="344488" indent="-344488" defTabSz="576263">
              <a:spcAft>
                <a:spcPts val="1800"/>
              </a:spcAft>
              <a:buFont typeface="Wingdings" panose="05000000000000000000" pitchFamily="2" charset="2"/>
              <a:buChar char="§"/>
            </a:pPr>
            <a:r>
              <a:rPr lang="en-US" dirty="0" smtClean="0">
                <a:solidFill>
                  <a:prstClr val="black"/>
                </a:solidFill>
              </a:rPr>
              <a:t>Prohibit inquiry into compensation history</a:t>
            </a:r>
          </a:p>
          <a:p>
            <a:pPr defTabSz="576263">
              <a:spcAft>
                <a:spcPts val="1800"/>
              </a:spcAft>
            </a:pPr>
            <a:endParaRPr lang="en-US" b="1" dirty="0" smtClean="0">
              <a:solidFill>
                <a:prstClr val="black"/>
              </a:solidFill>
            </a:endParaRPr>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a:solidFill>
                  <a:prstClr val="black"/>
                </a:solidFill>
              </a:rPr>
              <a:t>©</a:t>
            </a:r>
            <a:r>
              <a:rPr lang="en-US" dirty="0" smtClean="0">
                <a:solidFill>
                  <a:prstClr val="black"/>
                </a:solidFill>
              </a:rPr>
              <a:t>2020 </a:t>
            </a:r>
            <a:r>
              <a:rPr lang="en-US" dirty="0">
                <a:solidFill>
                  <a:prstClr val="black"/>
                </a:solidFill>
              </a:rPr>
              <a:t>Barney McKenna &amp; Olmstead, P.C.</a:t>
            </a:r>
          </a:p>
        </p:txBody>
      </p:sp>
      <p:pic>
        <p:nvPicPr>
          <p:cNvPr id="5" name="Picture 4" descr="cid:2B7DDA19-D99B-4FEC-A258-2D00BB33AE8C"/>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459908" y="6257383"/>
            <a:ext cx="514350" cy="514350"/>
          </a:xfrm>
          <a:prstGeom prst="rect">
            <a:avLst/>
          </a:prstGeom>
          <a:noFill/>
          <a:ln>
            <a:noFill/>
          </a:ln>
        </p:spPr>
      </p:pic>
    </p:spTree>
    <p:extLst>
      <p:ext uri="{BB962C8B-B14F-4D97-AF65-F5344CB8AC3E}">
        <p14:creationId xmlns:p14="http://schemas.microsoft.com/office/powerpoint/2010/main" val="34824154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5070619"/>
          </a:xfrm>
          <a:prstGeom prst="rect">
            <a:avLst/>
          </a:prstGeom>
        </p:spPr>
        <p:txBody>
          <a:bodyPr wrap="square">
            <a:spAutoFit/>
          </a:bodyPr>
          <a:lstStyle/>
          <a:p>
            <a:r>
              <a:rPr lang="en-US" sz="4800" dirty="0" smtClean="0">
                <a:solidFill>
                  <a:srgbClr val="0070C0"/>
                </a:solidFill>
              </a:rPr>
              <a:t>Department of Labor</a:t>
            </a:r>
          </a:p>
          <a:p>
            <a:r>
              <a:rPr lang="en-US" sz="800" u="sng" dirty="0" smtClean="0">
                <a:solidFill>
                  <a:prstClr val="black"/>
                </a:solidFill>
              </a:rPr>
              <a:t>											</a:t>
            </a:r>
          </a:p>
          <a:p>
            <a:pPr defTabSz="576263">
              <a:spcAft>
                <a:spcPts val="300"/>
              </a:spcAft>
            </a:pPr>
            <a:endParaRPr lang="en-US" sz="800" dirty="0" smtClean="0">
              <a:solidFill>
                <a:prstClr val="black"/>
              </a:solidFill>
            </a:endParaRPr>
          </a:p>
          <a:p>
            <a:pPr defTabSz="576263">
              <a:spcAft>
                <a:spcPts val="300"/>
              </a:spcAft>
            </a:pPr>
            <a:r>
              <a:rPr lang="en-US" b="1" dirty="0" smtClean="0">
                <a:solidFill>
                  <a:prstClr val="black"/>
                </a:solidFill>
              </a:rPr>
              <a:t>Joint Employer Status (Final Rule) - 29 CFR 791 – Effective March 16, 2020</a:t>
            </a:r>
          </a:p>
          <a:p>
            <a:pPr defTabSz="576263">
              <a:spcAft>
                <a:spcPts val="300"/>
              </a:spcAft>
            </a:pPr>
            <a:endParaRPr lang="en-US" b="1" dirty="0">
              <a:solidFill>
                <a:prstClr val="black"/>
              </a:solidFill>
            </a:endParaRPr>
          </a:p>
          <a:p>
            <a:pPr marL="285750" indent="-285750" defTabSz="576263">
              <a:spcAft>
                <a:spcPts val="1800"/>
              </a:spcAft>
              <a:buFont typeface="Wingdings" panose="05000000000000000000" pitchFamily="2" charset="2"/>
              <a:buChar char="§"/>
            </a:pPr>
            <a:r>
              <a:rPr lang="en-US" dirty="0" smtClean="0">
                <a:solidFill>
                  <a:prstClr val="black"/>
                </a:solidFill>
              </a:rPr>
              <a:t>Joint Employers must aggregate hours worked for each for Fair Labor Standards Act compliance</a:t>
            </a:r>
          </a:p>
          <a:p>
            <a:pPr marL="285750" indent="-285750" defTabSz="576263">
              <a:spcAft>
                <a:spcPts val="1800"/>
              </a:spcAft>
              <a:buFont typeface="Wingdings" panose="05000000000000000000" pitchFamily="2" charset="2"/>
              <a:buChar char="§"/>
            </a:pPr>
            <a:r>
              <a:rPr lang="en-US" dirty="0" smtClean="0">
                <a:solidFill>
                  <a:prstClr val="black"/>
                </a:solidFill>
              </a:rPr>
              <a:t>If employers are sufficiently associated with respect to the employment, they are joint employers</a:t>
            </a:r>
          </a:p>
          <a:p>
            <a:pPr marL="625475" indent="-285750" defTabSz="576263">
              <a:spcAft>
                <a:spcPts val="1800"/>
              </a:spcAft>
              <a:buFont typeface="Wingdings" panose="05000000000000000000" pitchFamily="2" charset="2"/>
              <a:buChar char="Ø"/>
            </a:pPr>
            <a:r>
              <a:rPr lang="en-US" dirty="0" smtClean="0">
                <a:solidFill>
                  <a:prstClr val="black"/>
                </a:solidFill>
              </a:rPr>
              <a:t>Four Factor Test:</a:t>
            </a:r>
          </a:p>
          <a:p>
            <a:pPr marL="793750" indent="-285750" defTabSz="576263">
              <a:spcAft>
                <a:spcPts val="1800"/>
              </a:spcAft>
              <a:buFont typeface="Wingdings" panose="05000000000000000000" pitchFamily="2" charset="2"/>
              <a:buChar char="ü"/>
            </a:pPr>
            <a:r>
              <a:rPr lang="en-US" dirty="0" smtClean="0">
                <a:solidFill>
                  <a:prstClr val="black"/>
                </a:solidFill>
              </a:rPr>
              <a:t>Hires or fires the employee</a:t>
            </a:r>
          </a:p>
          <a:p>
            <a:pPr marL="793750" indent="-285750" defTabSz="576263">
              <a:spcAft>
                <a:spcPts val="1800"/>
              </a:spcAft>
              <a:buFont typeface="Wingdings" panose="05000000000000000000" pitchFamily="2" charset="2"/>
              <a:buChar char="ü"/>
            </a:pPr>
            <a:r>
              <a:rPr lang="en-US" dirty="0" smtClean="0">
                <a:solidFill>
                  <a:prstClr val="black"/>
                </a:solidFill>
              </a:rPr>
              <a:t>Supervise and controls the employee’s work schedule or conditions of employment to a substantial degree</a:t>
            </a:r>
          </a:p>
          <a:p>
            <a:pPr marL="793750" indent="-285750" defTabSz="576263">
              <a:spcAft>
                <a:spcPts val="1800"/>
              </a:spcAft>
              <a:buFont typeface="Wingdings" panose="05000000000000000000" pitchFamily="2" charset="2"/>
              <a:buChar char="ü"/>
            </a:pPr>
            <a:r>
              <a:rPr lang="en-US" dirty="0" smtClean="0">
                <a:solidFill>
                  <a:prstClr val="black"/>
                </a:solidFill>
              </a:rPr>
              <a:t>Determines the employee’s rate and method of payment</a:t>
            </a:r>
          </a:p>
          <a:p>
            <a:pPr marL="793750" indent="-285750" defTabSz="576263">
              <a:spcAft>
                <a:spcPts val="1800"/>
              </a:spcAft>
              <a:buFont typeface="Wingdings" panose="05000000000000000000" pitchFamily="2" charset="2"/>
              <a:buChar char="ü"/>
            </a:pPr>
            <a:r>
              <a:rPr lang="en-US" dirty="0" smtClean="0">
                <a:solidFill>
                  <a:prstClr val="black"/>
                </a:solidFill>
              </a:rPr>
              <a:t>Maintains the employee’s employment records</a:t>
            </a:r>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smtClean="0">
                <a:solidFill>
                  <a:prstClr val="black"/>
                </a:solidFill>
              </a:rPr>
              <a:t>©2020 Barney </a:t>
            </a:r>
            <a:r>
              <a:rPr lang="en-US" dirty="0">
                <a:solidFill>
                  <a:prstClr val="black"/>
                </a:solidFill>
              </a:rPr>
              <a:t>McKenna &amp; Olmstead, P.C.</a:t>
            </a:r>
          </a:p>
        </p:txBody>
      </p:sp>
      <p:pic>
        <p:nvPicPr>
          <p:cNvPr id="5" name="Picture 4" descr="cid:2B7DDA19-D99B-4FEC-A258-2D00BB33AE8C"/>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7459908" y="6255745"/>
            <a:ext cx="514350" cy="514350"/>
          </a:xfrm>
          <a:prstGeom prst="rect">
            <a:avLst/>
          </a:prstGeom>
          <a:noFill/>
          <a:ln>
            <a:noFill/>
          </a:ln>
        </p:spPr>
      </p:pic>
    </p:spTree>
    <p:extLst>
      <p:ext uri="{BB962C8B-B14F-4D97-AF65-F5344CB8AC3E}">
        <p14:creationId xmlns:p14="http://schemas.microsoft.com/office/powerpoint/2010/main" val="11143042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6763390"/>
          </a:xfrm>
          <a:prstGeom prst="rect">
            <a:avLst/>
          </a:prstGeom>
        </p:spPr>
        <p:txBody>
          <a:bodyPr wrap="square">
            <a:spAutoFit/>
          </a:bodyPr>
          <a:lstStyle/>
          <a:p>
            <a:r>
              <a:rPr lang="en-US" sz="4800" dirty="0" smtClean="0">
                <a:solidFill>
                  <a:srgbClr val="0070C0"/>
                </a:solidFill>
              </a:rPr>
              <a:t>Department of Labor</a:t>
            </a:r>
          </a:p>
          <a:p>
            <a:r>
              <a:rPr lang="en-US" sz="800" u="sng" dirty="0" smtClean="0">
                <a:solidFill>
                  <a:prstClr val="black"/>
                </a:solidFill>
              </a:rPr>
              <a:t>											</a:t>
            </a:r>
          </a:p>
          <a:p>
            <a:pPr defTabSz="576263">
              <a:spcAft>
                <a:spcPts val="300"/>
              </a:spcAft>
            </a:pPr>
            <a:endParaRPr lang="en-US" sz="800" dirty="0" smtClean="0">
              <a:solidFill>
                <a:prstClr val="black"/>
              </a:solidFill>
            </a:endParaRPr>
          </a:p>
          <a:p>
            <a:pPr defTabSz="576263">
              <a:spcAft>
                <a:spcPts val="300"/>
              </a:spcAft>
            </a:pPr>
            <a:r>
              <a:rPr lang="en-US" b="1" dirty="0">
                <a:solidFill>
                  <a:prstClr val="black"/>
                </a:solidFill>
              </a:rPr>
              <a:t>Joint Employer Status </a:t>
            </a:r>
            <a:r>
              <a:rPr lang="en-US" b="1" dirty="0" smtClean="0">
                <a:solidFill>
                  <a:prstClr val="black"/>
                </a:solidFill>
              </a:rPr>
              <a:t>(Final Rule) - </a:t>
            </a:r>
            <a:r>
              <a:rPr lang="en-US" b="1" dirty="0">
                <a:solidFill>
                  <a:prstClr val="black"/>
                </a:solidFill>
              </a:rPr>
              <a:t>29 CFR 791 – Effective March 16, </a:t>
            </a:r>
            <a:r>
              <a:rPr lang="en-US" b="1" dirty="0" smtClean="0">
                <a:solidFill>
                  <a:prstClr val="black"/>
                </a:solidFill>
              </a:rPr>
              <a:t>2020 – (CONTINUED)</a:t>
            </a:r>
            <a:endParaRPr lang="en-US" b="1" dirty="0">
              <a:solidFill>
                <a:prstClr val="black"/>
              </a:solidFill>
            </a:endParaRPr>
          </a:p>
          <a:p>
            <a:pPr defTabSz="576263">
              <a:spcAft>
                <a:spcPts val="300"/>
              </a:spcAft>
            </a:pPr>
            <a:endParaRPr lang="en-US" b="1" dirty="0">
              <a:solidFill>
                <a:prstClr val="black"/>
              </a:solidFill>
            </a:endParaRPr>
          </a:p>
          <a:p>
            <a:pPr marL="285750" indent="-285750" defTabSz="576263">
              <a:spcAft>
                <a:spcPts val="1800"/>
              </a:spcAft>
              <a:buFont typeface="Wingdings" panose="05000000000000000000" pitchFamily="2" charset="2"/>
              <a:buChar char="§"/>
            </a:pPr>
            <a:r>
              <a:rPr lang="en-US" dirty="0" smtClean="0">
                <a:solidFill>
                  <a:prstClr val="black"/>
                </a:solidFill>
              </a:rPr>
              <a:t>Factors </a:t>
            </a:r>
            <a:r>
              <a:rPr lang="en-US" i="1" dirty="0">
                <a:solidFill>
                  <a:prstClr val="black"/>
                </a:solidFill>
              </a:rPr>
              <a:t>not </a:t>
            </a:r>
            <a:r>
              <a:rPr lang="en-US" dirty="0">
                <a:solidFill>
                  <a:prstClr val="black"/>
                </a:solidFill>
              </a:rPr>
              <a:t>relevant to determination of FLSA joint employer status</a:t>
            </a:r>
          </a:p>
          <a:p>
            <a:pPr marL="742950" lvl="1" indent="-285750" defTabSz="576263">
              <a:spcAft>
                <a:spcPts val="1800"/>
              </a:spcAft>
              <a:buFont typeface="Wingdings" panose="05000000000000000000" pitchFamily="2" charset="2"/>
              <a:buChar char="Ø"/>
            </a:pPr>
            <a:r>
              <a:rPr lang="en-US" dirty="0">
                <a:solidFill>
                  <a:prstClr val="black"/>
                </a:solidFill>
              </a:rPr>
              <a:t>Whether employee is economically dependent on employer (traditional independent contractor factors)</a:t>
            </a:r>
          </a:p>
          <a:p>
            <a:pPr marL="742950" lvl="1" indent="-285750" defTabSz="576263">
              <a:spcAft>
                <a:spcPts val="1800"/>
              </a:spcAft>
              <a:buFont typeface="Wingdings" panose="05000000000000000000" pitchFamily="2" charset="2"/>
              <a:buChar char="Ø"/>
            </a:pPr>
            <a:r>
              <a:rPr lang="en-US" dirty="0">
                <a:solidFill>
                  <a:prstClr val="black"/>
                </a:solidFill>
              </a:rPr>
              <a:t>Franchisor</a:t>
            </a:r>
          </a:p>
          <a:p>
            <a:pPr marL="742950" lvl="1" indent="-285750" defTabSz="576263">
              <a:spcAft>
                <a:spcPts val="1800"/>
              </a:spcAft>
              <a:buFont typeface="Wingdings" panose="05000000000000000000" pitchFamily="2" charset="2"/>
              <a:buChar char="Ø"/>
            </a:pPr>
            <a:r>
              <a:rPr lang="en-US" dirty="0">
                <a:solidFill>
                  <a:prstClr val="black"/>
                </a:solidFill>
              </a:rPr>
              <a:t>Requiring employee to comply with health and safety  or quality control standards</a:t>
            </a:r>
          </a:p>
          <a:p>
            <a:pPr marL="742950" lvl="1" indent="-285750" defTabSz="576263">
              <a:spcAft>
                <a:spcPts val="1800"/>
              </a:spcAft>
              <a:buFont typeface="Wingdings" panose="05000000000000000000" pitchFamily="2" charset="2"/>
              <a:buChar char="Ø"/>
            </a:pPr>
            <a:r>
              <a:rPr lang="en-US" dirty="0">
                <a:solidFill>
                  <a:prstClr val="black"/>
                </a:solidFill>
              </a:rPr>
              <a:t>Providing employee handbook, allowing employer to operating business on its premises, offering an association health plan or retirement plan to the employer or jointly participating in an apprenticeship program with the employer</a:t>
            </a:r>
            <a:r>
              <a:rPr lang="en-US" dirty="0" smtClean="0">
                <a:solidFill>
                  <a:prstClr val="black"/>
                </a:solidFill>
              </a:rPr>
              <a:t>.</a:t>
            </a:r>
          </a:p>
          <a:p>
            <a:pPr marL="342900" lvl="1" indent="-342900" defTabSz="576263">
              <a:spcAft>
                <a:spcPts val="1800"/>
              </a:spcAft>
              <a:buFont typeface="Wingdings" panose="05000000000000000000" pitchFamily="2" charset="2"/>
              <a:buChar char="§"/>
            </a:pPr>
            <a:r>
              <a:rPr lang="en-US" dirty="0" smtClean="0">
                <a:solidFill>
                  <a:prstClr val="black"/>
                </a:solidFill>
              </a:rPr>
              <a:t>National Labor Relations Board (NLRB) issued similar final rule </a:t>
            </a:r>
            <a:r>
              <a:rPr lang="en-US" u="sng" dirty="0">
                <a:solidFill>
                  <a:prstClr val="black"/>
                </a:solidFill>
              </a:rPr>
              <a:t/>
            </a:r>
            <a:br>
              <a:rPr lang="en-US" u="sng" dirty="0">
                <a:solidFill>
                  <a:prstClr val="black"/>
                </a:solidFill>
              </a:rPr>
            </a:br>
            <a:endParaRPr lang="en-US" u="sng" dirty="0">
              <a:solidFill>
                <a:prstClr val="black"/>
              </a:solidFill>
            </a:endParaRPr>
          </a:p>
          <a:p>
            <a:pPr defTabSz="576263">
              <a:spcAft>
                <a:spcPts val="1200"/>
              </a:spcAft>
            </a:pPr>
            <a:endParaRPr lang="en-US" sz="2000" dirty="0">
              <a:solidFill>
                <a:prstClr val="black"/>
              </a:solidFill>
            </a:endParaRPr>
          </a:p>
          <a:p>
            <a:pPr defTabSz="576263">
              <a:spcAft>
                <a:spcPts val="300"/>
              </a:spcAft>
            </a:pPr>
            <a:r>
              <a:rPr lang="en-US" sz="2000" u="sng" dirty="0" smtClean="0">
                <a:solidFill>
                  <a:prstClr val="black"/>
                </a:solidFill>
              </a:rPr>
              <a:t/>
            </a:r>
            <a:br>
              <a:rPr lang="en-US" sz="2000" u="sng" dirty="0" smtClean="0">
                <a:solidFill>
                  <a:prstClr val="black"/>
                </a:solidFill>
              </a:rPr>
            </a:br>
            <a:endParaRPr lang="en-US" sz="2000" u="sng" dirty="0" smtClean="0">
              <a:solidFill>
                <a:prstClr val="black"/>
              </a:solidFill>
            </a:endParaRPr>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smtClean="0">
                <a:solidFill>
                  <a:prstClr val="black"/>
                </a:solidFill>
              </a:rPr>
              <a:t>©2020 Barney </a:t>
            </a:r>
            <a:r>
              <a:rPr lang="en-US" dirty="0">
                <a:solidFill>
                  <a:prstClr val="black"/>
                </a:solidFill>
              </a:rPr>
              <a:t>McKenna &amp; Olmstead, P.C.</a:t>
            </a:r>
          </a:p>
        </p:txBody>
      </p:sp>
      <p:pic>
        <p:nvPicPr>
          <p:cNvPr id="5" name="Picture 4" descr="cid:2B7DDA19-D99B-4FEC-A258-2D00BB33AE8C"/>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459908" y="6255745"/>
            <a:ext cx="514350" cy="514350"/>
          </a:xfrm>
          <a:prstGeom prst="rect">
            <a:avLst/>
          </a:prstGeom>
          <a:noFill/>
          <a:ln>
            <a:noFill/>
          </a:ln>
        </p:spPr>
      </p:pic>
    </p:spTree>
    <p:extLst>
      <p:ext uri="{BB962C8B-B14F-4D97-AF65-F5344CB8AC3E}">
        <p14:creationId xmlns:p14="http://schemas.microsoft.com/office/powerpoint/2010/main" val="17054956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6424836"/>
          </a:xfrm>
          <a:prstGeom prst="rect">
            <a:avLst/>
          </a:prstGeom>
        </p:spPr>
        <p:txBody>
          <a:bodyPr wrap="square">
            <a:spAutoFit/>
          </a:bodyPr>
          <a:lstStyle/>
          <a:p>
            <a:r>
              <a:rPr lang="en-US" sz="4800" dirty="0" smtClean="0">
                <a:solidFill>
                  <a:srgbClr val="0070C0"/>
                </a:solidFill>
              </a:rPr>
              <a:t>Department of Labor</a:t>
            </a:r>
          </a:p>
          <a:p>
            <a:r>
              <a:rPr lang="en-US" sz="800" u="sng" dirty="0" smtClean="0">
                <a:solidFill>
                  <a:prstClr val="black"/>
                </a:solidFill>
              </a:rPr>
              <a:t>											</a:t>
            </a:r>
          </a:p>
          <a:p>
            <a:pPr defTabSz="576263">
              <a:spcAft>
                <a:spcPts val="300"/>
              </a:spcAft>
            </a:pPr>
            <a:endParaRPr lang="en-US" sz="800" dirty="0" smtClean="0">
              <a:solidFill>
                <a:prstClr val="black"/>
              </a:solidFill>
            </a:endParaRPr>
          </a:p>
          <a:p>
            <a:pPr defTabSz="576263">
              <a:spcAft>
                <a:spcPts val="300"/>
              </a:spcAft>
            </a:pPr>
            <a:r>
              <a:rPr lang="en-US" b="1" dirty="0" smtClean="0">
                <a:solidFill>
                  <a:prstClr val="black"/>
                </a:solidFill>
              </a:rPr>
              <a:t>Family Medical Leave Act – FMLA2019-2-A – August 8, 2019</a:t>
            </a:r>
          </a:p>
          <a:p>
            <a:pPr defTabSz="576263">
              <a:spcAft>
                <a:spcPts val="300"/>
              </a:spcAft>
            </a:pPr>
            <a:endParaRPr lang="en-US" b="1" dirty="0">
              <a:solidFill>
                <a:prstClr val="black"/>
              </a:solidFill>
            </a:endParaRPr>
          </a:p>
          <a:p>
            <a:pPr marL="285750" indent="-285750" defTabSz="576263">
              <a:spcAft>
                <a:spcPts val="1800"/>
              </a:spcAft>
              <a:buFont typeface="Wingdings" panose="05000000000000000000" pitchFamily="2" charset="2"/>
              <a:buChar char="§"/>
            </a:pPr>
            <a:r>
              <a:rPr lang="en-US" dirty="0" smtClean="0">
                <a:solidFill>
                  <a:prstClr val="black"/>
                </a:solidFill>
              </a:rPr>
              <a:t>Meetings related to child’s Individualized Education Program entitled to FMLA leave (FMLA2019-2-A)</a:t>
            </a:r>
          </a:p>
          <a:p>
            <a:pPr marL="285750" indent="-285750" defTabSz="576263">
              <a:spcAft>
                <a:spcPts val="1800"/>
              </a:spcAft>
              <a:buFont typeface="Wingdings" panose="05000000000000000000" pitchFamily="2" charset="2"/>
              <a:buChar char="§"/>
            </a:pPr>
            <a:r>
              <a:rPr lang="en-US" dirty="0" smtClean="0">
                <a:solidFill>
                  <a:prstClr val="black"/>
                </a:solidFill>
              </a:rPr>
              <a:t>Employer may not delay or expand FMLA leave (FMLA2019-1-A and FMLA2019)</a:t>
            </a:r>
          </a:p>
          <a:p>
            <a:pPr marL="574675" indent="-285750" defTabSz="576263">
              <a:spcAft>
                <a:spcPts val="1800"/>
              </a:spcAft>
              <a:buFont typeface="Wingdings" panose="05000000000000000000" pitchFamily="2" charset="2"/>
              <a:buChar char="Ø"/>
            </a:pPr>
            <a:r>
              <a:rPr lang="en-US" dirty="0" smtClean="0">
                <a:solidFill>
                  <a:prstClr val="black"/>
                </a:solidFill>
              </a:rPr>
              <a:t>Employer can not voluntarily permit employee to exhaust some or all available paid leave prior to designating leave as FMLA qualifying</a:t>
            </a:r>
          </a:p>
          <a:p>
            <a:pPr marL="912813" indent="-285750" defTabSz="576263">
              <a:spcAft>
                <a:spcPts val="1800"/>
              </a:spcAft>
              <a:buFont typeface="Wingdings" panose="05000000000000000000" pitchFamily="2" charset="2"/>
              <a:buChar char="ü"/>
            </a:pPr>
            <a:r>
              <a:rPr lang="en-US" dirty="0" smtClean="0">
                <a:solidFill>
                  <a:prstClr val="black"/>
                </a:solidFill>
              </a:rPr>
              <a:t>Paid leave and FMLA leave run concurrently</a:t>
            </a:r>
          </a:p>
          <a:p>
            <a:pPr marL="912813" indent="-285750" defTabSz="576263">
              <a:spcAft>
                <a:spcPts val="1800"/>
              </a:spcAft>
              <a:buFont typeface="Wingdings" panose="05000000000000000000" pitchFamily="2" charset="2"/>
              <a:buChar char="ü"/>
            </a:pPr>
            <a:r>
              <a:rPr lang="en-US" dirty="0" smtClean="0">
                <a:solidFill>
                  <a:prstClr val="black"/>
                </a:solidFill>
              </a:rPr>
              <a:t>Employer can provide greater family or medical leave beyond FMLA, but can not expand the 12 week entitlement of FMLA leave</a:t>
            </a:r>
          </a:p>
          <a:p>
            <a:pPr marL="228600" defTabSz="576263">
              <a:spcAft>
                <a:spcPts val="1800"/>
              </a:spcAft>
            </a:pPr>
            <a:endParaRPr lang="en-US" dirty="0" smtClean="0">
              <a:solidFill>
                <a:prstClr val="black"/>
              </a:solidFill>
            </a:endParaRPr>
          </a:p>
          <a:p>
            <a:pPr defTabSz="576263">
              <a:spcAft>
                <a:spcPts val="1200"/>
              </a:spcAft>
            </a:pPr>
            <a:endParaRPr lang="en-US" sz="2000" dirty="0">
              <a:solidFill>
                <a:prstClr val="black"/>
              </a:solidFill>
            </a:endParaRPr>
          </a:p>
          <a:p>
            <a:pPr defTabSz="576263">
              <a:spcAft>
                <a:spcPts val="300"/>
              </a:spcAft>
            </a:pPr>
            <a:r>
              <a:rPr lang="en-US" sz="2000" u="sng" dirty="0" smtClean="0">
                <a:solidFill>
                  <a:prstClr val="black"/>
                </a:solidFill>
              </a:rPr>
              <a:t/>
            </a:r>
            <a:br>
              <a:rPr lang="en-US" sz="2000" u="sng" dirty="0" smtClean="0">
                <a:solidFill>
                  <a:prstClr val="black"/>
                </a:solidFill>
              </a:rPr>
            </a:br>
            <a:endParaRPr lang="en-US" sz="2000" u="sng" dirty="0" smtClean="0">
              <a:solidFill>
                <a:prstClr val="black"/>
              </a:solidFill>
            </a:endParaRPr>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smtClean="0">
                <a:solidFill>
                  <a:prstClr val="black"/>
                </a:solidFill>
              </a:rPr>
              <a:t>©2020 Barney </a:t>
            </a:r>
            <a:r>
              <a:rPr lang="en-US" dirty="0">
                <a:solidFill>
                  <a:prstClr val="black"/>
                </a:solidFill>
              </a:rPr>
              <a:t>McKenna &amp; Olmstead, P.C.</a:t>
            </a:r>
          </a:p>
        </p:txBody>
      </p:sp>
      <p:pic>
        <p:nvPicPr>
          <p:cNvPr id="5" name="Picture 4" descr="cid:2B7DDA19-D99B-4FEC-A258-2D00BB33AE8C"/>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459908" y="6255745"/>
            <a:ext cx="514350" cy="514350"/>
          </a:xfrm>
          <a:prstGeom prst="rect">
            <a:avLst/>
          </a:prstGeom>
          <a:noFill/>
          <a:ln>
            <a:noFill/>
          </a:ln>
        </p:spPr>
      </p:pic>
    </p:spTree>
    <p:extLst>
      <p:ext uri="{BB962C8B-B14F-4D97-AF65-F5344CB8AC3E}">
        <p14:creationId xmlns:p14="http://schemas.microsoft.com/office/powerpoint/2010/main" val="28604335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6294031"/>
          </a:xfrm>
          <a:prstGeom prst="rect">
            <a:avLst/>
          </a:prstGeom>
        </p:spPr>
        <p:txBody>
          <a:bodyPr wrap="square">
            <a:spAutoFit/>
          </a:bodyPr>
          <a:lstStyle/>
          <a:p>
            <a:r>
              <a:rPr lang="en-US" sz="4400" dirty="0" smtClean="0">
                <a:solidFill>
                  <a:srgbClr val="0070C0"/>
                </a:solidFill>
              </a:rPr>
              <a:t>Equal Employment Opportunity Commission</a:t>
            </a:r>
          </a:p>
          <a:p>
            <a:r>
              <a:rPr lang="en-US" sz="800" u="sng" dirty="0" smtClean="0">
                <a:solidFill>
                  <a:prstClr val="black"/>
                </a:solidFill>
              </a:rPr>
              <a:t>											</a:t>
            </a:r>
          </a:p>
          <a:p>
            <a:endParaRPr lang="en-US" sz="800" dirty="0" smtClean="0">
              <a:solidFill>
                <a:prstClr val="black"/>
              </a:solidFill>
            </a:endParaRPr>
          </a:p>
          <a:p>
            <a:r>
              <a:rPr lang="en-US" b="1" dirty="0" smtClean="0">
                <a:solidFill>
                  <a:prstClr val="black"/>
                </a:solidFill>
              </a:rPr>
              <a:t>EEOC 2019 Fiscal Year Statistics</a:t>
            </a:r>
          </a:p>
          <a:p>
            <a:endParaRPr lang="en-US" sz="1200" b="1" dirty="0" smtClean="0">
              <a:solidFill>
                <a:prstClr val="black"/>
              </a:solidFill>
            </a:endParaRPr>
          </a:p>
          <a:p>
            <a:pPr marL="285750" indent="-285750">
              <a:lnSpc>
                <a:spcPct val="150000"/>
              </a:lnSpc>
              <a:buFont typeface="Wingdings" panose="05000000000000000000" pitchFamily="2" charset="2"/>
              <a:buChar char="§"/>
            </a:pPr>
            <a:r>
              <a:rPr lang="en-US" b="1" dirty="0" smtClean="0">
                <a:solidFill>
                  <a:prstClr val="black"/>
                </a:solidFill>
              </a:rPr>
              <a:t>72,675 </a:t>
            </a:r>
            <a:r>
              <a:rPr lang="en-US" dirty="0" smtClean="0">
                <a:solidFill>
                  <a:prstClr val="black"/>
                </a:solidFill>
              </a:rPr>
              <a:t>charges of workplace discrimination filed</a:t>
            </a:r>
          </a:p>
          <a:p>
            <a:pPr marL="285750" indent="-285750">
              <a:lnSpc>
                <a:spcPct val="150000"/>
              </a:lnSpc>
              <a:buFont typeface="Wingdings" panose="05000000000000000000" pitchFamily="2" charset="2"/>
              <a:buChar char="§"/>
            </a:pPr>
            <a:r>
              <a:rPr lang="en-US" dirty="0" smtClean="0">
                <a:solidFill>
                  <a:prstClr val="black"/>
                </a:solidFill>
              </a:rPr>
              <a:t>Retaliation </a:t>
            </a:r>
            <a:r>
              <a:rPr lang="en-US" dirty="0">
                <a:solidFill>
                  <a:prstClr val="black"/>
                </a:solidFill>
              </a:rPr>
              <a:t>continued to be the most frequently filed </a:t>
            </a:r>
            <a:r>
              <a:rPr lang="en-US" dirty="0" smtClean="0">
                <a:solidFill>
                  <a:prstClr val="black"/>
                </a:solidFill>
              </a:rPr>
              <a:t>charge</a:t>
            </a:r>
            <a:endParaRPr lang="en-US" dirty="0">
              <a:solidFill>
                <a:prstClr val="black"/>
              </a:solidFill>
            </a:endParaRPr>
          </a:p>
          <a:p>
            <a:pPr marL="285750" indent="-285750">
              <a:lnSpc>
                <a:spcPct val="150000"/>
              </a:lnSpc>
              <a:buFont typeface="Wingdings" panose="05000000000000000000" pitchFamily="2" charset="2"/>
              <a:buChar char="§"/>
            </a:pPr>
            <a:r>
              <a:rPr lang="en-US" b="1" dirty="0" smtClean="0">
                <a:solidFill>
                  <a:prstClr val="black"/>
                </a:solidFill>
              </a:rPr>
              <a:t>7,514</a:t>
            </a:r>
            <a:r>
              <a:rPr lang="en-US" dirty="0" smtClean="0">
                <a:solidFill>
                  <a:prstClr val="black"/>
                </a:solidFill>
              </a:rPr>
              <a:t> sexual harassment charges – 10.3 % of all charges – a 1.2% decrease from FY 2018</a:t>
            </a:r>
          </a:p>
          <a:p>
            <a:pPr marL="285750" indent="-285750">
              <a:lnSpc>
                <a:spcPct val="150000"/>
              </a:lnSpc>
              <a:buFont typeface="Wingdings" panose="05000000000000000000" pitchFamily="2" charset="2"/>
              <a:buChar char="§"/>
            </a:pPr>
            <a:r>
              <a:rPr lang="en-US" dirty="0" smtClean="0">
                <a:solidFill>
                  <a:prstClr val="black"/>
                </a:solidFill>
              </a:rPr>
              <a:t>Breakdown by bases alleged:</a:t>
            </a:r>
          </a:p>
          <a:p>
            <a:pPr marL="742950" lvl="1" indent="-285750">
              <a:spcAft>
                <a:spcPts val="600"/>
              </a:spcAft>
              <a:buFont typeface="Wingdings" panose="05000000000000000000" pitchFamily="2" charset="2"/>
              <a:buChar char="Ø"/>
            </a:pPr>
            <a:r>
              <a:rPr lang="en-US" sz="1600" dirty="0" smtClean="0">
                <a:solidFill>
                  <a:prstClr val="black"/>
                </a:solidFill>
              </a:rPr>
              <a:t>Retaliation</a:t>
            </a:r>
            <a:r>
              <a:rPr lang="en-US" sz="1600" dirty="0">
                <a:solidFill>
                  <a:prstClr val="black"/>
                </a:solidFill>
              </a:rPr>
              <a:t>: </a:t>
            </a:r>
            <a:r>
              <a:rPr lang="en-US" sz="1600" dirty="0" smtClean="0">
                <a:solidFill>
                  <a:prstClr val="black"/>
                </a:solidFill>
              </a:rPr>
              <a:t>53.8%</a:t>
            </a:r>
          </a:p>
          <a:p>
            <a:pPr marL="742950" lvl="1" indent="-285750">
              <a:spcAft>
                <a:spcPts val="600"/>
              </a:spcAft>
              <a:buFont typeface="Wingdings" panose="05000000000000000000" pitchFamily="2" charset="2"/>
              <a:buChar char="Ø"/>
            </a:pPr>
            <a:r>
              <a:rPr lang="en-US" sz="1600" dirty="0">
                <a:solidFill>
                  <a:prstClr val="black"/>
                </a:solidFill>
              </a:rPr>
              <a:t>Disability: </a:t>
            </a:r>
            <a:r>
              <a:rPr lang="en-US" sz="1600" dirty="0" smtClean="0">
                <a:solidFill>
                  <a:prstClr val="black"/>
                </a:solidFill>
              </a:rPr>
              <a:t>33.4 </a:t>
            </a:r>
            <a:r>
              <a:rPr lang="en-US" sz="1600" dirty="0">
                <a:solidFill>
                  <a:prstClr val="black"/>
                </a:solidFill>
              </a:rPr>
              <a:t>%</a:t>
            </a:r>
          </a:p>
          <a:p>
            <a:pPr marL="742950" lvl="1" indent="-285750">
              <a:spcAft>
                <a:spcPts val="600"/>
              </a:spcAft>
              <a:buFont typeface="Wingdings" panose="05000000000000000000" pitchFamily="2" charset="2"/>
              <a:buChar char="Ø"/>
            </a:pPr>
            <a:r>
              <a:rPr lang="en-US" sz="1600" dirty="0" smtClean="0">
                <a:solidFill>
                  <a:prstClr val="black"/>
                </a:solidFill>
              </a:rPr>
              <a:t>Sex</a:t>
            </a:r>
            <a:r>
              <a:rPr lang="en-US" sz="1600" dirty="0">
                <a:solidFill>
                  <a:prstClr val="black"/>
                </a:solidFill>
              </a:rPr>
              <a:t>: </a:t>
            </a:r>
            <a:r>
              <a:rPr lang="en-US" sz="1600" dirty="0" smtClean="0">
                <a:solidFill>
                  <a:prstClr val="black"/>
                </a:solidFill>
              </a:rPr>
              <a:t>32.4%</a:t>
            </a:r>
            <a:endParaRPr lang="en-US" sz="1600" dirty="0">
              <a:solidFill>
                <a:prstClr val="black"/>
              </a:solidFill>
            </a:endParaRPr>
          </a:p>
          <a:p>
            <a:pPr marL="742950" lvl="1" indent="-285750">
              <a:spcAft>
                <a:spcPts val="600"/>
              </a:spcAft>
              <a:buFont typeface="Wingdings" panose="05000000000000000000" pitchFamily="2" charset="2"/>
              <a:buChar char="Ø"/>
            </a:pPr>
            <a:r>
              <a:rPr lang="en-US" sz="1600" dirty="0" smtClean="0">
                <a:solidFill>
                  <a:prstClr val="black"/>
                </a:solidFill>
              </a:rPr>
              <a:t>Race</a:t>
            </a:r>
            <a:r>
              <a:rPr lang="en-US" sz="1600" dirty="0">
                <a:solidFill>
                  <a:prstClr val="black"/>
                </a:solidFill>
              </a:rPr>
              <a:t>: </a:t>
            </a:r>
            <a:r>
              <a:rPr lang="en-US" sz="1600" dirty="0" smtClean="0">
                <a:solidFill>
                  <a:prstClr val="black"/>
                </a:solidFill>
              </a:rPr>
              <a:t>32.2%</a:t>
            </a:r>
            <a:endParaRPr lang="en-US" sz="1600" dirty="0">
              <a:solidFill>
                <a:prstClr val="black"/>
              </a:solidFill>
            </a:endParaRPr>
          </a:p>
          <a:p>
            <a:pPr marL="742950" lvl="1" indent="-285750">
              <a:spcAft>
                <a:spcPts val="600"/>
              </a:spcAft>
              <a:buFont typeface="Wingdings" panose="05000000000000000000" pitchFamily="2" charset="2"/>
              <a:buChar char="Ø"/>
            </a:pPr>
            <a:r>
              <a:rPr lang="en-US" sz="1600" dirty="0" smtClean="0">
                <a:solidFill>
                  <a:prstClr val="black"/>
                </a:solidFill>
              </a:rPr>
              <a:t>Age</a:t>
            </a:r>
            <a:r>
              <a:rPr lang="en-US" sz="1600" dirty="0">
                <a:solidFill>
                  <a:prstClr val="black"/>
                </a:solidFill>
              </a:rPr>
              <a:t>: </a:t>
            </a:r>
            <a:r>
              <a:rPr lang="en-US" sz="1600" dirty="0" smtClean="0">
                <a:solidFill>
                  <a:prstClr val="black"/>
                </a:solidFill>
              </a:rPr>
              <a:t>21.4%</a:t>
            </a:r>
          </a:p>
          <a:p>
            <a:pPr marL="742950" lvl="1" indent="-285750">
              <a:spcAft>
                <a:spcPts val="600"/>
              </a:spcAft>
              <a:buFont typeface="Wingdings" panose="05000000000000000000" pitchFamily="2" charset="2"/>
              <a:buChar char="Ø"/>
            </a:pPr>
            <a:r>
              <a:rPr lang="en-US" sz="1600" dirty="0" smtClean="0">
                <a:solidFill>
                  <a:prstClr val="black"/>
                </a:solidFill>
              </a:rPr>
              <a:t>National Origin: 9.6%</a:t>
            </a:r>
          </a:p>
          <a:p>
            <a:pPr marL="742950" lvl="1" indent="-285750">
              <a:spcAft>
                <a:spcPts val="600"/>
              </a:spcAft>
              <a:buFont typeface="Wingdings" panose="05000000000000000000" pitchFamily="2" charset="2"/>
              <a:buChar char="Ø"/>
            </a:pPr>
            <a:r>
              <a:rPr lang="en-US" sz="1600" dirty="0" smtClean="0">
                <a:solidFill>
                  <a:prstClr val="black"/>
                </a:solidFill>
              </a:rPr>
              <a:t>Color</a:t>
            </a:r>
            <a:r>
              <a:rPr lang="en-US" sz="1600" dirty="0">
                <a:solidFill>
                  <a:prstClr val="black"/>
                </a:solidFill>
              </a:rPr>
              <a:t>: </a:t>
            </a:r>
            <a:r>
              <a:rPr lang="en-US" sz="1600" dirty="0" smtClean="0">
                <a:solidFill>
                  <a:prstClr val="black"/>
                </a:solidFill>
              </a:rPr>
              <a:t>4.7%</a:t>
            </a:r>
            <a:endParaRPr lang="en-US" sz="1600" dirty="0">
              <a:solidFill>
                <a:prstClr val="black"/>
              </a:solidFill>
            </a:endParaRPr>
          </a:p>
          <a:p>
            <a:pPr marL="742950" lvl="1" indent="-285750">
              <a:spcAft>
                <a:spcPts val="600"/>
              </a:spcAft>
              <a:buFont typeface="Wingdings" panose="05000000000000000000" pitchFamily="2" charset="2"/>
              <a:buChar char="Ø"/>
            </a:pPr>
            <a:r>
              <a:rPr lang="en-US" sz="1600" dirty="0" smtClean="0">
                <a:solidFill>
                  <a:prstClr val="black"/>
                </a:solidFill>
              </a:rPr>
              <a:t>Religion</a:t>
            </a:r>
            <a:r>
              <a:rPr lang="en-US" sz="1600" dirty="0">
                <a:solidFill>
                  <a:prstClr val="black"/>
                </a:solidFill>
              </a:rPr>
              <a:t>: </a:t>
            </a:r>
            <a:r>
              <a:rPr lang="en-US" sz="1600" dirty="0" smtClean="0">
                <a:solidFill>
                  <a:prstClr val="black"/>
                </a:solidFill>
              </a:rPr>
              <a:t>3.7%</a:t>
            </a:r>
            <a:endParaRPr lang="en-US" sz="1600" dirty="0">
              <a:solidFill>
                <a:prstClr val="black"/>
              </a:solidFill>
            </a:endParaRPr>
          </a:p>
          <a:p>
            <a:pPr marL="742950" lvl="1" indent="-285750">
              <a:spcAft>
                <a:spcPts val="600"/>
              </a:spcAft>
              <a:buFont typeface="Wingdings" panose="05000000000000000000" pitchFamily="2" charset="2"/>
              <a:buChar char="Ø"/>
            </a:pPr>
            <a:r>
              <a:rPr lang="en-US" sz="1600" dirty="0" smtClean="0">
                <a:solidFill>
                  <a:prstClr val="black"/>
                </a:solidFill>
              </a:rPr>
              <a:t>Equal </a:t>
            </a:r>
            <a:r>
              <a:rPr lang="en-US" sz="1600" dirty="0">
                <a:solidFill>
                  <a:prstClr val="black"/>
                </a:solidFill>
              </a:rPr>
              <a:t>Pay Act: </a:t>
            </a:r>
            <a:r>
              <a:rPr lang="en-US" sz="1600" dirty="0" smtClean="0">
                <a:solidFill>
                  <a:prstClr val="black"/>
                </a:solidFill>
              </a:rPr>
              <a:t>1.5%</a:t>
            </a:r>
            <a:endParaRPr lang="en-US" sz="1600" dirty="0">
              <a:solidFill>
                <a:prstClr val="black"/>
              </a:solidFill>
            </a:endParaRPr>
          </a:p>
          <a:p>
            <a:pPr marL="742950" lvl="1" indent="-285750">
              <a:spcAft>
                <a:spcPts val="600"/>
              </a:spcAft>
              <a:buFont typeface="Wingdings" panose="05000000000000000000" pitchFamily="2" charset="2"/>
              <a:buChar char="Ø"/>
            </a:pPr>
            <a:r>
              <a:rPr lang="en-US" sz="1600" dirty="0" smtClean="0">
                <a:solidFill>
                  <a:prstClr val="black"/>
                </a:solidFill>
              </a:rPr>
              <a:t>Genetic </a:t>
            </a:r>
            <a:r>
              <a:rPr lang="en-US" sz="1600" dirty="0">
                <a:solidFill>
                  <a:prstClr val="black"/>
                </a:solidFill>
              </a:rPr>
              <a:t>Information: </a:t>
            </a:r>
            <a:r>
              <a:rPr lang="en-US" sz="1600" dirty="0" smtClean="0">
                <a:solidFill>
                  <a:prstClr val="black"/>
                </a:solidFill>
              </a:rPr>
              <a:t> 0.3%</a:t>
            </a:r>
            <a:endParaRPr lang="en-US" sz="1600" dirty="0">
              <a:solidFill>
                <a:prstClr val="black"/>
              </a:solidFill>
            </a:endParaRPr>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a:solidFill>
                  <a:prstClr val="black"/>
                </a:solidFill>
              </a:rPr>
              <a:t>©</a:t>
            </a:r>
            <a:r>
              <a:rPr lang="en-US" dirty="0" smtClean="0">
                <a:solidFill>
                  <a:prstClr val="black"/>
                </a:solidFill>
              </a:rPr>
              <a:t>2020 </a:t>
            </a:r>
            <a:r>
              <a:rPr lang="en-US" dirty="0">
                <a:solidFill>
                  <a:prstClr val="black"/>
                </a:solidFill>
              </a:rPr>
              <a:t>Barney McKenna &amp; Olmstead, P.C.</a:t>
            </a:r>
          </a:p>
        </p:txBody>
      </p:sp>
      <p:pic>
        <p:nvPicPr>
          <p:cNvPr id="5" name="Picture 4" descr="cid:2B7DDA19-D99B-4FEC-A258-2D00BB33AE8C"/>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459908" y="6255745"/>
            <a:ext cx="514350" cy="514350"/>
          </a:xfrm>
          <a:prstGeom prst="rect">
            <a:avLst/>
          </a:prstGeom>
          <a:noFill/>
          <a:ln>
            <a:noFill/>
          </a:ln>
        </p:spPr>
      </p:pic>
    </p:spTree>
    <p:extLst>
      <p:ext uri="{BB962C8B-B14F-4D97-AF65-F5344CB8AC3E}">
        <p14:creationId xmlns:p14="http://schemas.microsoft.com/office/powerpoint/2010/main" val="7481381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5309146"/>
          </a:xfrm>
          <a:prstGeom prst="rect">
            <a:avLst/>
          </a:prstGeom>
        </p:spPr>
        <p:txBody>
          <a:bodyPr wrap="square">
            <a:spAutoFit/>
          </a:bodyPr>
          <a:lstStyle/>
          <a:p>
            <a:r>
              <a:rPr lang="en-US" sz="4400" dirty="0" smtClean="0">
                <a:solidFill>
                  <a:srgbClr val="0070C0"/>
                </a:solidFill>
              </a:rPr>
              <a:t>Equal Employment Opportunity Commission</a:t>
            </a:r>
          </a:p>
          <a:p>
            <a:r>
              <a:rPr lang="en-US" sz="800" u="sng" dirty="0" smtClean="0">
                <a:solidFill>
                  <a:prstClr val="black"/>
                </a:solidFill>
              </a:rPr>
              <a:t>											</a:t>
            </a:r>
          </a:p>
          <a:p>
            <a:endParaRPr lang="en-US" sz="800" dirty="0" smtClean="0">
              <a:solidFill>
                <a:prstClr val="black"/>
              </a:solidFill>
            </a:endParaRPr>
          </a:p>
          <a:p>
            <a:r>
              <a:rPr lang="en-US" b="1" dirty="0" smtClean="0">
                <a:solidFill>
                  <a:prstClr val="black"/>
                </a:solidFill>
              </a:rPr>
              <a:t>EEOC to Resume Issuance of  Right to Sue Notices</a:t>
            </a:r>
            <a:endParaRPr lang="en-US" dirty="0" smtClean="0">
              <a:solidFill>
                <a:prstClr val="black"/>
              </a:solidFill>
            </a:endParaRPr>
          </a:p>
          <a:p>
            <a:endParaRPr lang="en-US" b="1" dirty="0">
              <a:solidFill>
                <a:prstClr val="black"/>
              </a:solidFill>
            </a:endParaRPr>
          </a:p>
          <a:p>
            <a:pPr marL="285750" indent="-285750">
              <a:spcAft>
                <a:spcPts val="1800"/>
              </a:spcAft>
              <a:buFont typeface="Wingdings" panose="05000000000000000000" pitchFamily="2" charset="2"/>
              <a:buChar char="§"/>
            </a:pPr>
            <a:r>
              <a:rPr lang="en-US" dirty="0" smtClean="0">
                <a:solidFill>
                  <a:prstClr val="black"/>
                </a:solidFill>
              </a:rPr>
              <a:t>A charge of discrimination must be filed with the EEOC before proceeding with a lawsuit</a:t>
            </a:r>
          </a:p>
          <a:p>
            <a:pPr marL="742950" lvl="1" indent="-285750">
              <a:spcAft>
                <a:spcPts val="1800"/>
              </a:spcAft>
              <a:buFont typeface="Wingdings" panose="05000000000000000000" pitchFamily="2" charset="2"/>
              <a:buChar char="Ø"/>
            </a:pPr>
            <a:r>
              <a:rPr lang="en-US" dirty="0" smtClean="0">
                <a:solidFill>
                  <a:prstClr val="black"/>
                </a:solidFill>
              </a:rPr>
              <a:t>When EEOC closes its investigation, it will issue a notice of right to file lawsuit</a:t>
            </a:r>
          </a:p>
          <a:p>
            <a:pPr marL="742950" lvl="1" indent="-285750">
              <a:spcAft>
                <a:spcPts val="1800"/>
              </a:spcAft>
              <a:buFont typeface="Wingdings" panose="05000000000000000000" pitchFamily="2" charset="2"/>
              <a:buChar char="Ø"/>
            </a:pPr>
            <a:r>
              <a:rPr lang="en-US" dirty="0" smtClean="0">
                <a:solidFill>
                  <a:prstClr val="black"/>
                </a:solidFill>
              </a:rPr>
              <a:t>Individual has 90 days after notice to file lawsuit</a:t>
            </a:r>
          </a:p>
          <a:p>
            <a:pPr marL="742950" lvl="1" indent="-285750">
              <a:spcAft>
                <a:spcPts val="1800"/>
              </a:spcAft>
              <a:buFont typeface="Wingdings" panose="05000000000000000000" pitchFamily="2" charset="2"/>
              <a:buChar char="Ø"/>
            </a:pPr>
            <a:r>
              <a:rPr lang="en-US" dirty="0" smtClean="0">
                <a:solidFill>
                  <a:prstClr val="black"/>
                </a:solidFill>
              </a:rPr>
              <a:t>EEOC suspended closure letters and right-to-sue notices on March 21</a:t>
            </a:r>
            <a:r>
              <a:rPr lang="en-US" baseline="30000" dirty="0" smtClean="0">
                <a:solidFill>
                  <a:prstClr val="black"/>
                </a:solidFill>
              </a:rPr>
              <a:t>st</a:t>
            </a:r>
            <a:r>
              <a:rPr lang="en-US" dirty="0" smtClean="0">
                <a:solidFill>
                  <a:prstClr val="black"/>
                </a:solidFill>
              </a:rPr>
              <a:t> due to COVID-19 (unless requested)</a:t>
            </a:r>
          </a:p>
          <a:p>
            <a:pPr marL="742950" lvl="1" indent="-285750">
              <a:spcAft>
                <a:spcPts val="1800"/>
              </a:spcAft>
              <a:buFont typeface="Wingdings" panose="05000000000000000000" pitchFamily="2" charset="2"/>
              <a:buChar char="Ø"/>
            </a:pPr>
            <a:r>
              <a:rPr lang="en-US" dirty="0" smtClean="0">
                <a:solidFill>
                  <a:prstClr val="black"/>
                </a:solidFill>
              </a:rPr>
              <a:t>Effective August 3</a:t>
            </a:r>
            <a:r>
              <a:rPr lang="en-US" baseline="30000" dirty="0" smtClean="0">
                <a:solidFill>
                  <a:prstClr val="black"/>
                </a:solidFill>
              </a:rPr>
              <a:t>rd</a:t>
            </a:r>
            <a:r>
              <a:rPr lang="en-US" dirty="0" smtClean="0">
                <a:solidFill>
                  <a:prstClr val="black"/>
                </a:solidFill>
              </a:rPr>
              <a:t>, EEOC will resume issuance of closure letters and right-to-sue notices</a:t>
            </a:r>
          </a:p>
          <a:p>
            <a:pPr marL="1200150" lvl="2" indent="-285750">
              <a:spcAft>
                <a:spcPts val="1800"/>
              </a:spcAft>
              <a:buFont typeface="Wingdings" panose="05000000000000000000" pitchFamily="2" charset="2"/>
              <a:buChar char="ü"/>
            </a:pPr>
            <a:r>
              <a:rPr lang="en-US" dirty="0" smtClean="0">
                <a:solidFill>
                  <a:prstClr val="black"/>
                </a:solidFill>
              </a:rPr>
              <a:t>Closure letters on suspended cases expected to issue over next six to eight weeks</a:t>
            </a:r>
          </a:p>
          <a:p>
            <a:pPr marL="1200150" lvl="2" indent="-285750">
              <a:spcAft>
                <a:spcPts val="1800"/>
              </a:spcAft>
              <a:buFont typeface="Wingdings" panose="05000000000000000000" pitchFamily="2" charset="2"/>
              <a:buChar char="ü"/>
            </a:pPr>
            <a:r>
              <a:rPr lang="en-US" dirty="0" smtClean="0">
                <a:solidFill>
                  <a:prstClr val="black"/>
                </a:solidFill>
              </a:rPr>
              <a:t>A rise in lawsuits is expected over next several months</a:t>
            </a:r>
          </a:p>
          <a:p>
            <a:pPr>
              <a:spcAft>
                <a:spcPts val="1800"/>
              </a:spcAft>
            </a:pPr>
            <a:endParaRPr lang="en-US" sz="1200" dirty="0" smtClean="0">
              <a:solidFill>
                <a:prstClr val="black"/>
              </a:solidFill>
            </a:endParaRPr>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a:solidFill>
                  <a:prstClr val="black"/>
                </a:solidFill>
              </a:rPr>
              <a:t>©</a:t>
            </a:r>
            <a:r>
              <a:rPr lang="en-US" dirty="0" smtClean="0">
                <a:solidFill>
                  <a:prstClr val="black"/>
                </a:solidFill>
              </a:rPr>
              <a:t>2020 </a:t>
            </a:r>
            <a:r>
              <a:rPr lang="en-US" dirty="0">
                <a:solidFill>
                  <a:prstClr val="black"/>
                </a:solidFill>
              </a:rPr>
              <a:t>Barney McKenna &amp; Olmstead, P.C.</a:t>
            </a:r>
          </a:p>
        </p:txBody>
      </p:sp>
      <p:pic>
        <p:nvPicPr>
          <p:cNvPr id="5" name="Picture 4" descr="cid:2B7DDA19-D99B-4FEC-A258-2D00BB33AE8C"/>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459908" y="6255745"/>
            <a:ext cx="514350" cy="514350"/>
          </a:xfrm>
          <a:prstGeom prst="rect">
            <a:avLst/>
          </a:prstGeom>
          <a:noFill/>
          <a:ln>
            <a:noFill/>
          </a:ln>
        </p:spPr>
      </p:pic>
    </p:spTree>
    <p:extLst>
      <p:ext uri="{BB962C8B-B14F-4D97-AF65-F5344CB8AC3E}">
        <p14:creationId xmlns:p14="http://schemas.microsoft.com/office/powerpoint/2010/main" val="36777849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6709529"/>
          </a:xfrm>
          <a:prstGeom prst="rect">
            <a:avLst/>
          </a:prstGeom>
        </p:spPr>
        <p:txBody>
          <a:bodyPr wrap="square">
            <a:spAutoFit/>
          </a:bodyPr>
          <a:lstStyle/>
          <a:p>
            <a:r>
              <a:rPr lang="en-US" sz="4400" dirty="0" smtClean="0">
                <a:solidFill>
                  <a:srgbClr val="0070C0"/>
                </a:solidFill>
              </a:rPr>
              <a:t>Equal Employment Opportunity Commission</a:t>
            </a:r>
            <a:endParaRPr lang="en-US" sz="4400" dirty="0">
              <a:solidFill>
                <a:srgbClr val="0070C0"/>
              </a:solidFill>
            </a:endParaRPr>
          </a:p>
          <a:p>
            <a:r>
              <a:rPr lang="en-US" sz="800" u="sng" dirty="0">
                <a:solidFill>
                  <a:prstClr val="black"/>
                </a:solidFill>
              </a:rPr>
              <a:t>											</a:t>
            </a:r>
          </a:p>
          <a:p>
            <a:pPr defTabSz="576263"/>
            <a:endParaRPr lang="en-US" sz="800" dirty="0">
              <a:solidFill>
                <a:prstClr val="black"/>
              </a:solidFill>
            </a:endParaRPr>
          </a:p>
          <a:p>
            <a:pPr defTabSz="576263"/>
            <a:endParaRPr lang="en-US" sz="200" b="1" dirty="0" smtClean="0">
              <a:solidFill>
                <a:prstClr val="black"/>
              </a:solidFill>
            </a:endParaRPr>
          </a:p>
          <a:p>
            <a:pPr defTabSz="576263">
              <a:spcAft>
                <a:spcPts val="1200"/>
              </a:spcAft>
            </a:pPr>
            <a:r>
              <a:rPr lang="en-US" b="1" dirty="0" smtClean="0">
                <a:solidFill>
                  <a:prstClr val="black"/>
                </a:solidFill>
              </a:rPr>
              <a:t>Disability, Drug Use, Reasonable Accommodations under ADA – Guidance issued August 5, 2020</a:t>
            </a:r>
            <a:endParaRPr lang="en-US" b="1" dirty="0">
              <a:solidFill>
                <a:prstClr val="black"/>
              </a:solidFill>
            </a:endParaRPr>
          </a:p>
          <a:p>
            <a:pPr marL="342900" indent="-342900" defTabSz="576263">
              <a:spcAft>
                <a:spcPts val="1200"/>
              </a:spcAft>
              <a:buFont typeface="Wingdings" panose="05000000000000000000" pitchFamily="2" charset="2"/>
              <a:buChar char="§"/>
            </a:pPr>
            <a:r>
              <a:rPr lang="en-US" sz="2000" dirty="0" smtClean="0">
                <a:solidFill>
                  <a:prstClr val="black"/>
                </a:solidFill>
              </a:rPr>
              <a:t>Employer can not automatically disqualify for </a:t>
            </a:r>
            <a:r>
              <a:rPr lang="en-US" sz="2000" b="1" u="sng" dirty="0" smtClean="0">
                <a:solidFill>
                  <a:prstClr val="black"/>
                </a:solidFill>
              </a:rPr>
              <a:t>legal</a:t>
            </a:r>
            <a:r>
              <a:rPr lang="en-US" sz="2000" dirty="0" smtClean="0">
                <a:solidFill>
                  <a:prstClr val="black"/>
                </a:solidFill>
              </a:rPr>
              <a:t> opioid use </a:t>
            </a:r>
          </a:p>
          <a:p>
            <a:pPr marL="342900" indent="-342900" defTabSz="576263">
              <a:spcAft>
                <a:spcPts val="1200"/>
              </a:spcAft>
              <a:buFont typeface="Wingdings" panose="05000000000000000000" pitchFamily="2" charset="2"/>
              <a:buChar char="Ø"/>
            </a:pPr>
            <a:r>
              <a:rPr lang="en-US" sz="2000" dirty="0" smtClean="0">
                <a:solidFill>
                  <a:prstClr val="black"/>
                </a:solidFill>
              </a:rPr>
              <a:t>	</a:t>
            </a:r>
            <a:r>
              <a:rPr lang="en-US" sz="2000" u="sng" dirty="0" smtClean="0">
                <a:solidFill>
                  <a:prstClr val="black"/>
                </a:solidFill>
              </a:rPr>
              <a:t>Reasonable accommodation required </a:t>
            </a:r>
            <a:r>
              <a:rPr lang="en-US" sz="2000" dirty="0">
                <a:solidFill>
                  <a:prstClr val="black"/>
                </a:solidFill>
              </a:rPr>
              <a:t>	</a:t>
            </a:r>
            <a:endParaRPr lang="en-US" sz="2000" dirty="0" smtClean="0">
              <a:solidFill>
                <a:prstClr val="black"/>
              </a:solidFill>
            </a:endParaRPr>
          </a:p>
          <a:p>
            <a:pPr marL="914400" indent="-342900" defTabSz="576263">
              <a:spcAft>
                <a:spcPts val="1200"/>
              </a:spcAft>
              <a:buFont typeface="Wingdings" panose="05000000000000000000" pitchFamily="2" charset="2"/>
              <a:buChar char="ü"/>
            </a:pPr>
            <a:r>
              <a:rPr lang="en-US" sz="2000" dirty="0">
                <a:solidFill>
                  <a:prstClr val="black"/>
                </a:solidFill>
              </a:rPr>
              <a:t>	</a:t>
            </a:r>
            <a:r>
              <a:rPr lang="en-US" sz="2000" dirty="0" smtClean="0">
                <a:solidFill>
                  <a:prstClr val="black"/>
                </a:solidFill>
              </a:rPr>
              <a:t>Treatment including Medication Assisted Treatment – Methadone, etc.</a:t>
            </a:r>
          </a:p>
          <a:p>
            <a:pPr marL="914400" indent="-342900" defTabSz="576263">
              <a:spcAft>
                <a:spcPts val="1200"/>
              </a:spcAft>
              <a:buFont typeface="Wingdings" panose="05000000000000000000" pitchFamily="2" charset="2"/>
              <a:buChar char="ü"/>
            </a:pPr>
            <a:r>
              <a:rPr lang="en-US" sz="2000" dirty="0" smtClean="0">
                <a:solidFill>
                  <a:prstClr val="black"/>
                </a:solidFill>
              </a:rPr>
              <a:t>	Underlying medical condition may qualify as disability</a:t>
            </a:r>
          </a:p>
          <a:p>
            <a:pPr marL="914400" indent="-342900" defTabSz="576263">
              <a:spcAft>
                <a:spcPts val="1200"/>
              </a:spcAft>
              <a:buFont typeface="Wingdings" panose="05000000000000000000" pitchFamily="2" charset="2"/>
              <a:buChar char="ü"/>
            </a:pPr>
            <a:r>
              <a:rPr lang="en-US" sz="2000" dirty="0">
                <a:solidFill>
                  <a:prstClr val="black"/>
                </a:solidFill>
              </a:rPr>
              <a:t>	</a:t>
            </a:r>
            <a:r>
              <a:rPr lang="en-US" sz="2000" dirty="0" smtClean="0">
                <a:solidFill>
                  <a:prstClr val="black"/>
                </a:solidFill>
              </a:rPr>
              <a:t>Opioid medication may interfere with everyday functioning	</a:t>
            </a:r>
          </a:p>
          <a:p>
            <a:pPr marL="914400" indent="-342900" defTabSz="576263">
              <a:spcAft>
                <a:spcPts val="1200"/>
              </a:spcAft>
              <a:buFont typeface="Wingdings" panose="05000000000000000000" pitchFamily="2" charset="2"/>
              <a:buChar char="ü"/>
            </a:pPr>
            <a:r>
              <a:rPr lang="en-US" sz="2000" dirty="0">
                <a:solidFill>
                  <a:prstClr val="black"/>
                </a:solidFill>
              </a:rPr>
              <a:t>	</a:t>
            </a:r>
            <a:r>
              <a:rPr lang="en-US" sz="2000" dirty="0" smtClean="0">
                <a:solidFill>
                  <a:prstClr val="black"/>
                </a:solidFill>
              </a:rPr>
              <a:t>Opioid Use Disorder can qualify as disability</a:t>
            </a:r>
          </a:p>
          <a:p>
            <a:pPr marL="914400" indent="-342900" defTabSz="576263">
              <a:spcAft>
                <a:spcPts val="1200"/>
              </a:spcAft>
              <a:buFont typeface="Wingdings" panose="05000000000000000000" pitchFamily="2" charset="2"/>
              <a:buChar char="ü"/>
            </a:pPr>
            <a:r>
              <a:rPr lang="en-US" sz="2000" dirty="0">
                <a:solidFill>
                  <a:prstClr val="black"/>
                </a:solidFill>
              </a:rPr>
              <a:t>	</a:t>
            </a:r>
            <a:r>
              <a:rPr lang="en-US" sz="2000" dirty="0" smtClean="0">
                <a:solidFill>
                  <a:prstClr val="black"/>
                </a:solidFill>
              </a:rPr>
              <a:t>Recovered addict to avoid relapse</a:t>
            </a:r>
          </a:p>
          <a:p>
            <a:pPr marL="342900" indent="-342900" defTabSz="576263">
              <a:spcAft>
                <a:spcPts val="1200"/>
              </a:spcAft>
              <a:buFont typeface="Wingdings" panose="05000000000000000000" pitchFamily="2" charset="2"/>
              <a:buChar char="Ø"/>
            </a:pPr>
            <a:r>
              <a:rPr lang="en-US" sz="2000" dirty="0">
                <a:solidFill>
                  <a:prstClr val="black"/>
                </a:solidFill>
              </a:rPr>
              <a:t>	</a:t>
            </a:r>
            <a:r>
              <a:rPr lang="en-US" sz="2000" u="sng" dirty="0" smtClean="0">
                <a:solidFill>
                  <a:prstClr val="black"/>
                </a:solidFill>
              </a:rPr>
              <a:t>Safety Risk</a:t>
            </a:r>
          </a:p>
          <a:p>
            <a:pPr marL="968375" indent="-342900" defTabSz="576263">
              <a:spcAft>
                <a:spcPts val="1200"/>
              </a:spcAft>
              <a:buFont typeface="Wingdings" panose="05000000000000000000" pitchFamily="2" charset="2"/>
              <a:buChar char="ü"/>
            </a:pPr>
            <a:r>
              <a:rPr lang="en-US" sz="2000" dirty="0">
                <a:solidFill>
                  <a:prstClr val="black"/>
                </a:solidFill>
              </a:rPr>
              <a:t>	</a:t>
            </a:r>
            <a:r>
              <a:rPr lang="en-US" sz="2000" dirty="0" smtClean="0">
                <a:solidFill>
                  <a:prstClr val="black"/>
                </a:solidFill>
              </a:rPr>
              <a:t>Employee can not do job even with accommodation</a:t>
            </a:r>
          </a:p>
          <a:p>
            <a:pPr marL="968375" indent="-342900" defTabSz="576263">
              <a:spcAft>
                <a:spcPts val="1200"/>
              </a:spcAft>
              <a:buFont typeface="Wingdings" panose="05000000000000000000" pitchFamily="2" charset="2"/>
              <a:buChar char="ü"/>
            </a:pPr>
            <a:r>
              <a:rPr lang="en-US" sz="2000" dirty="0">
                <a:solidFill>
                  <a:prstClr val="black"/>
                </a:solidFill>
              </a:rPr>
              <a:t>	</a:t>
            </a:r>
            <a:r>
              <a:rPr lang="en-US" sz="2000" dirty="0" smtClean="0">
                <a:solidFill>
                  <a:prstClr val="black"/>
                </a:solidFill>
              </a:rPr>
              <a:t>Evidence must show significant risk of substantial harm (not remote or speculative risk)</a:t>
            </a:r>
          </a:p>
          <a:p>
            <a:pPr defTabSz="576263">
              <a:spcAft>
                <a:spcPts val="300"/>
              </a:spcAft>
            </a:pPr>
            <a:r>
              <a:rPr lang="en-US" sz="2000" u="sng" dirty="0">
                <a:solidFill>
                  <a:prstClr val="black"/>
                </a:solidFill>
              </a:rPr>
              <a:t/>
            </a:r>
            <a:br>
              <a:rPr lang="en-US" sz="2000" u="sng" dirty="0">
                <a:solidFill>
                  <a:prstClr val="black"/>
                </a:solidFill>
              </a:rPr>
            </a:br>
            <a:r>
              <a:rPr lang="en-US" sz="2000" u="sng" dirty="0">
                <a:solidFill>
                  <a:prstClr val="black"/>
                </a:solidFill>
              </a:rPr>
              <a:t> </a:t>
            </a:r>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a:solidFill>
                  <a:prstClr val="black"/>
                </a:solidFill>
              </a:rPr>
              <a:t>©2020 Barney McKenna &amp; Olmstead, P.C.</a:t>
            </a:r>
          </a:p>
        </p:txBody>
      </p:sp>
      <p:pic>
        <p:nvPicPr>
          <p:cNvPr id="5" name="Picture 4" descr="cid:2B7DDA19-D99B-4FEC-A258-2D00BB33AE8C"/>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459908" y="6255745"/>
            <a:ext cx="514350" cy="514350"/>
          </a:xfrm>
          <a:prstGeom prst="rect">
            <a:avLst/>
          </a:prstGeom>
          <a:noFill/>
          <a:ln>
            <a:noFill/>
          </a:ln>
        </p:spPr>
      </p:pic>
    </p:spTree>
    <p:extLst>
      <p:ext uri="{BB962C8B-B14F-4D97-AF65-F5344CB8AC3E}">
        <p14:creationId xmlns:p14="http://schemas.microsoft.com/office/powerpoint/2010/main" val="24161517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7478970"/>
          </a:xfrm>
          <a:prstGeom prst="rect">
            <a:avLst/>
          </a:prstGeom>
        </p:spPr>
        <p:txBody>
          <a:bodyPr wrap="square">
            <a:spAutoFit/>
          </a:bodyPr>
          <a:lstStyle/>
          <a:p>
            <a:r>
              <a:rPr lang="en-US" sz="4800" dirty="0" smtClean="0">
                <a:solidFill>
                  <a:srgbClr val="0070C0"/>
                </a:solidFill>
              </a:rPr>
              <a:t>National Labor Relations Board</a:t>
            </a:r>
          </a:p>
          <a:p>
            <a:r>
              <a:rPr lang="en-US" sz="800" u="sng" dirty="0" smtClean="0"/>
              <a:t>											</a:t>
            </a:r>
          </a:p>
          <a:p>
            <a:pPr defTabSz="576263">
              <a:spcAft>
                <a:spcPts val="300"/>
              </a:spcAft>
            </a:pPr>
            <a:endParaRPr lang="en-US" sz="800" dirty="0" smtClean="0"/>
          </a:p>
          <a:p>
            <a:pPr defTabSz="576263">
              <a:spcAft>
                <a:spcPts val="300"/>
              </a:spcAft>
            </a:pPr>
            <a:r>
              <a:rPr lang="en-US" b="1" dirty="0" smtClean="0"/>
              <a:t>Harassment Free Workplace v. Protected Conduct </a:t>
            </a:r>
          </a:p>
          <a:p>
            <a:pPr defTabSz="576263">
              <a:spcAft>
                <a:spcPts val="300"/>
              </a:spcAft>
            </a:pPr>
            <a:r>
              <a:rPr lang="en-US" b="1" i="1" dirty="0" err="1" smtClean="0"/>
              <a:t>Constellium</a:t>
            </a:r>
            <a:r>
              <a:rPr lang="en-US" b="1" i="1" dirty="0" smtClean="0"/>
              <a:t> Rolled Products Ravenswood, LLC v. NLRB </a:t>
            </a:r>
            <a:r>
              <a:rPr lang="en-US" b="1" dirty="0" smtClean="0"/>
              <a:t>945 F.3d 546 (December 2019)</a:t>
            </a:r>
          </a:p>
          <a:p>
            <a:pPr defTabSz="576263">
              <a:spcAft>
                <a:spcPts val="300"/>
              </a:spcAft>
            </a:pPr>
            <a:endParaRPr lang="en-US" b="1" dirty="0"/>
          </a:p>
          <a:p>
            <a:pPr marL="285750" indent="-285750" defTabSz="576263">
              <a:spcAft>
                <a:spcPts val="1800"/>
              </a:spcAft>
              <a:buFont typeface="Wingdings" panose="05000000000000000000" pitchFamily="2" charset="2"/>
              <a:buChar char="§"/>
            </a:pPr>
            <a:r>
              <a:rPr lang="en-US" dirty="0"/>
              <a:t>C</a:t>
            </a:r>
            <a:r>
              <a:rPr lang="en-US" dirty="0" smtClean="0"/>
              <a:t>onflict between employer’s obligation to provide a harassment-free workplace and its obligation to comply with Section 7 of National Labor Relations Act</a:t>
            </a:r>
          </a:p>
          <a:p>
            <a:pPr marL="285750" indent="-285750" defTabSz="576263">
              <a:spcAft>
                <a:spcPts val="1800"/>
              </a:spcAft>
              <a:buFont typeface="Wingdings" panose="05000000000000000000" pitchFamily="2" charset="2"/>
              <a:buChar char="§"/>
            </a:pPr>
            <a:r>
              <a:rPr lang="en-US" dirty="0" smtClean="0"/>
              <a:t>Employer changed procedure for assigning overtime</a:t>
            </a:r>
          </a:p>
          <a:p>
            <a:pPr marL="742950" lvl="1" indent="-285750" defTabSz="576263">
              <a:spcAft>
                <a:spcPts val="1800"/>
              </a:spcAft>
              <a:buFont typeface="Wingdings" panose="05000000000000000000" pitchFamily="2" charset="2"/>
              <a:buChar char="Ø"/>
            </a:pPr>
            <a:r>
              <a:rPr lang="en-US" dirty="0" smtClean="0"/>
              <a:t>Union-represented employees were not happy</a:t>
            </a:r>
          </a:p>
          <a:p>
            <a:pPr marL="742950" lvl="1" indent="-285750" defTabSz="576263">
              <a:spcAft>
                <a:spcPts val="1800"/>
              </a:spcAft>
              <a:buFont typeface="Wingdings" panose="05000000000000000000" pitchFamily="2" charset="2"/>
              <a:buChar char="Ø"/>
            </a:pPr>
            <a:r>
              <a:rPr lang="en-US" dirty="0" smtClean="0"/>
              <a:t>Employer had sign-up sheet for overtime</a:t>
            </a:r>
          </a:p>
          <a:p>
            <a:pPr marL="742950" lvl="1" indent="-285750" defTabSz="576263">
              <a:spcAft>
                <a:spcPts val="1800"/>
              </a:spcAft>
              <a:buFont typeface="Wingdings" panose="05000000000000000000" pitchFamily="2" charset="2"/>
              <a:buChar char="Ø"/>
            </a:pPr>
            <a:r>
              <a:rPr lang="en-US" dirty="0" smtClean="0"/>
              <a:t>One employee wrote “whore board” on the sign up sheet</a:t>
            </a:r>
          </a:p>
          <a:p>
            <a:pPr marL="742950" lvl="1" indent="-285750" defTabSz="576263">
              <a:spcAft>
                <a:spcPts val="1800"/>
              </a:spcAft>
              <a:buFont typeface="Wingdings" panose="05000000000000000000" pitchFamily="2" charset="2"/>
              <a:buChar char="Ø"/>
            </a:pPr>
            <a:r>
              <a:rPr lang="en-US" dirty="0" smtClean="0"/>
              <a:t>Employer fired employee for defacing sign-up sheet and because of offensive, potentially harassing language</a:t>
            </a:r>
          </a:p>
          <a:p>
            <a:pPr marL="285750" indent="-285750" defTabSz="576263">
              <a:spcAft>
                <a:spcPts val="1800"/>
              </a:spcAft>
              <a:buFont typeface="Wingdings" panose="05000000000000000000" pitchFamily="2" charset="2"/>
              <a:buChar char="§"/>
            </a:pPr>
            <a:r>
              <a:rPr lang="en-US" dirty="0" smtClean="0"/>
              <a:t>NLRB found employer committed Unfair Labor Practice</a:t>
            </a:r>
          </a:p>
          <a:p>
            <a:pPr marL="285750" indent="-285750" defTabSz="576263">
              <a:spcAft>
                <a:spcPts val="1800"/>
              </a:spcAft>
              <a:buFont typeface="Wingdings" panose="05000000000000000000" pitchFamily="2" charset="2"/>
              <a:buChar char="§"/>
            </a:pPr>
            <a:r>
              <a:rPr lang="en-US" dirty="0"/>
              <a:t>D.C. Circuit refused to enforce NLRB </a:t>
            </a:r>
            <a:r>
              <a:rPr lang="en-US" dirty="0" smtClean="0"/>
              <a:t>decision- case remanded to NLRB</a:t>
            </a:r>
          </a:p>
          <a:p>
            <a:pPr defTabSz="576263">
              <a:spcAft>
                <a:spcPts val="1200"/>
              </a:spcAft>
            </a:pPr>
            <a:endParaRPr lang="en-US" sz="2000" dirty="0"/>
          </a:p>
          <a:p>
            <a:pPr defTabSz="576263">
              <a:spcAft>
                <a:spcPts val="300"/>
              </a:spcAft>
            </a:pPr>
            <a:r>
              <a:rPr lang="en-US" sz="2000" u="sng" dirty="0" smtClean="0"/>
              <a:t/>
            </a:r>
            <a:br>
              <a:rPr lang="en-US" sz="2000" u="sng" dirty="0" smtClean="0"/>
            </a:br>
            <a:endParaRPr lang="en-US" sz="2000" u="sng" dirty="0" smtClean="0"/>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a:solidFill>
                  <a:prstClr val="black"/>
                </a:solidFill>
              </a:rPr>
              <a:t>©</a:t>
            </a:r>
            <a:r>
              <a:rPr lang="en-US" dirty="0" smtClean="0">
                <a:solidFill>
                  <a:prstClr val="black"/>
                </a:solidFill>
              </a:rPr>
              <a:t>2020 </a:t>
            </a:r>
            <a:r>
              <a:rPr lang="en-US" dirty="0">
                <a:solidFill>
                  <a:prstClr val="black"/>
                </a:solidFill>
              </a:rPr>
              <a:t>Barney McKenna &amp; Olmstead, P.C.</a:t>
            </a:r>
          </a:p>
        </p:txBody>
      </p:sp>
      <p:pic>
        <p:nvPicPr>
          <p:cNvPr id="5" name="Picture 4" descr="cid:2B7DDA19-D99B-4FEC-A258-2D00BB33AE8C"/>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459908" y="6255745"/>
            <a:ext cx="514350" cy="514350"/>
          </a:xfrm>
          <a:prstGeom prst="rect">
            <a:avLst/>
          </a:prstGeom>
          <a:noFill/>
          <a:ln>
            <a:noFill/>
          </a:ln>
        </p:spPr>
      </p:pic>
    </p:spTree>
    <p:extLst>
      <p:ext uri="{BB962C8B-B14F-4D97-AF65-F5344CB8AC3E}">
        <p14:creationId xmlns:p14="http://schemas.microsoft.com/office/powerpoint/2010/main" val="11201589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6886501"/>
          </a:xfrm>
          <a:prstGeom prst="rect">
            <a:avLst/>
          </a:prstGeom>
        </p:spPr>
        <p:txBody>
          <a:bodyPr wrap="square">
            <a:spAutoFit/>
          </a:bodyPr>
          <a:lstStyle/>
          <a:p>
            <a:r>
              <a:rPr lang="en-US" sz="4800" dirty="0">
                <a:solidFill>
                  <a:srgbClr val="0070C0"/>
                </a:solidFill>
              </a:rPr>
              <a:t>National Labor Relations Board</a:t>
            </a:r>
          </a:p>
          <a:p>
            <a:r>
              <a:rPr lang="en-US" sz="800" u="sng" dirty="0"/>
              <a:t>											</a:t>
            </a:r>
          </a:p>
          <a:p>
            <a:pPr defTabSz="576263">
              <a:spcAft>
                <a:spcPts val="300"/>
              </a:spcAft>
            </a:pPr>
            <a:endParaRPr lang="en-US" sz="800" dirty="0"/>
          </a:p>
          <a:p>
            <a:pPr defTabSz="576263">
              <a:spcAft>
                <a:spcPts val="300"/>
              </a:spcAft>
            </a:pPr>
            <a:r>
              <a:rPr lang="en-US" b="1" dirty="0"/>
              <a:t>Confidentiality During Workplace Investigations </a:t>
            </a:r>
            <a:r>
              <a:rPr lang="en-US" b="1" dirty="0" smtClean="0"/>
              <a:t>– </a:t>
            </a:r>
            <a:r>
              <a:rPr lang="en-US" b="1" i="1" dirty="0" smtClean="0"/>
              <a:t>Apogee </a:t>
            </a:r>
            <a:r>
              <a:rPr lang="en-US" b="1" i="1" dirty="0"/>
              <a:t>Retail</a:t>
            </a:r>
            <a:r>
              <a:rPr lang="en-US" b="1" dirty="0"/>
              <a:t>  368 NLRB 144 </a:t>
            </a:r>
            <a:r>
              <a:rPr lang="en-US" b="1" dirty="0" smtClean="0"/>
              <a:t>( December 2019</a:t>
            </a:r>
            <a:r>
              <a:rPr lang="en-US" b="1" dirty="0"/>
              <a:t>) </a:t>
            </a:r>
          </a:p>
          <a:p>
            <a:pPr defTabSz="576263">
              <a:spcAft>
                <a:spcPts val="300"/>
              </a:spcAft>
            </a:pPr>
            <a:endParaRPr lang="en-US" b="1" dirty="0"/>
          </a:p>
          <a:p>
            <a:pPr marL="285750" indent="-285750" defTabSz="576263">
              <a:spcAft>
                <a:spcPts val="1800"/>
              </a:spcAft>
              <a:buFont typeface="Wingdings" panose="05000000000000000000" pitchFamily="2" charset="2"/>
              <a:buChar char="§"/>
            </a:pPr>
            <a:r>
              <a:rPr lang="en-US" dirty="0" smtClean="0"/>
              <a:t>Overturns </a:t>
            </a:r>
            <a:r>
              <a:rPr lang="en-US" dirty="0"/>
              <a:t>2015 Obama era decision</a:t>
            </a:r>
          </a:p>
          <a:p>
            <a:pPr marL="285750" indent="-285750" defTabSz="576263">
              <a:spcAft>
                <a:spcPts val="1800"/>
              </a:spcAft>
              <a:buFont typeface="Wingdings" panose="05000000000000000000" pitchFamily="2" charset="2"/>
              <a:buChar char="§"/>
            </a:pPr>
            <a:r>
              <a:rPr lang="en-US" u="sng" dirty="0"/>
              <a:t>Presumptively lawful </a:t>
            </a:r>
            <a:r>
              <a:rPr lang="en-US" dirty="0"/>
              <a:t>to require confidentiality from employees </a:t>
            </a:r>
            <a:r>
              <a:rPr lang="en-US" i="1" u="sng" dirty="0" smtClean="0"/>
              <a:t>during</a:t>
            </a:r>
            <a:r>
              <a:rPr lang="en-US" dirty="0" smtClean="0"/>
              <a:t> </a:t>
            </a:r>
            <a:r>
              <a:rPr lang="en-US" dirty="0"/>
              <a:t>investigation</a:t>
            </a:r>
          </a:p>
          <a:p>
            <a:pPr marL="742950" lvl="1" indent="-285750" defTabSz="576263">
              <a:spcAft>
                <a:spcPts val="1800"/>
              </a:spcAft>
              <a:buFont typeface="Wingdings" panose="05000000000000000000" pitchFamily="2" charset="2"/>
              <a:buChar char="Ø"/>
            </a:pPr>
            <a:r>
              <a:rPr lang="en-US" dirty="0"/>
              <a:t>Protecting employee </a:t>
            </a:r>
            <a:r>
              <a:rPr lang="en-US" dirty="0" smtClean="0"/>
              <a:t>privacy</a:t>
            </a:r>
            <a:endParaRPr lang="en-US" dirty="0"/>
          </a:p>
          <a:p>
            <a:pPr marL="742950" lvl="1" indent="-285750" defTabSz="576263">
              <a:spcAft>
                <a:spcPts val="1800"/>
              </a:spcAft>
              <a:buFont typeface="Wingdings" panose="05000000000000000000" pitchFamily="2" charset="2"/>
              <a:buChar char="Ø"/>
            </a:pPr>
            <a:r>
              <a:rPr lang="en-US" dirty="0"/>
              <a:t>Protecting employees from retaliation</a:t>
            </a:r>
          </a:p>
          <a:p>
            <a:pPr marL="742950" lvl="1" indent="-285750" defTabSz="576263">
              <a:spcAft>
                <a:spcPts val="1800"/>
              </a:spcAft>
              <a:buFont typeface="Wingdings" panose="05000000000000000000" pitchFamily="2" charset="2"/>
              <a:buChar char="Ø"/>
            </a:pPr>
            <a:r>
              <a:rPr lang="en-US" dirty="0"/>
              <a:t>Ensuring integrity of investigation</a:t>
            </a:r>
          </a:p>
          <a:p>
            <a:pPr marL="742950" lvl="1" indent="-285750" defTabSz="576263">
              <a:spcAft>
                <a:spcPts val="1800"/>
              </a:spcAft>
              <a:buFont typeface="Wingdings" panose="05000000000000000000" pitchFamily="2" charset="2"/>
              <a:buChar char="Ø"/>
            </a:pPr>
            <a:r>
              <a:rPr lang="en-US" dirty="0"/>
              <a:t>Outweighs any impact on Section 7 rights</a:t>
            </a:r>
          </a:p>
          <a:p>
            <a:pPr marL="285750" indent="-285750" defTabSz="576263">
              <a:spcAft>
                <a:spcPts val="1800"/>
              </a:spcAft>
              <a:buFont typeface="Wingdings" panose="05000000000000000000" pitchFamily="2" charset="2"/>
              <a:buChar char="§"/>
            </a:pPr>
            <a:r>
              <a:rPr lang="en-US" dirty="0" smtClean="0"/>
              <a:t>Requiring </a:t>
            </a:r>
            <a:r>
              <a:rPr lang="en-US" dirty="0"/>
              <a:t>confidentiality </a:t>
            </a:r>
            <a:r>
              <a:rPr lang="en-US" i="1" u="sng" dirty="0"/>
              <a:t>after</a:t>
            </a:r>
            <a:r>
              <a:rPr lang="en-US" dirty="0"/>
              <a:t> an investigation </a:t>
            </a:r>
            <a:r>
              <a:rPr lang="en-US" dirty="0" smtClean="0"/>
              <a:t>may </a:t>
            </a:r>
            <a:r>
              <a:rPr lang="en-US" dirty="0"/>
              <a:t>violate employees rights</a:t>
            </a:r>
          </a:p>
          <a:p>
            <a:pPr marL="571500" indent="-342900" defTabSz="576263">
              <a:spcAft>
                <a:spcPts val="1800"/>
              </a:spcAft>
              <a:buFont typeface="Wingdings" panose="05000000000000000000" pitchFamily="2" charset="2"/>
              <a:buChar char="Ø"/>
            </a:pPr>
            <a:r>
              <a:rPr lang="en-US" dirty="0" smtClean="0"/>
              <a:t>Need for confidentiality reviewed </a:t>
            </a:r>
            <a:r>
              <a:rPr lang="en-US" dirty="0"/>
              <a:t>on a case-by-case basis</a:t>
            </a:r>
          </a:p>
          <a:p>
            <a:pPr defTabSz="576263">
              <a:spcAft>
                <a:spcPts val="1200"/>
              </a:spcAft>
            </a:pPr>
            <a:endParaRPr lang="en-US" sz="2000" dirty="0"/>
          </a:p>
          <a:p>
            <a:pPr defTabSz="576263">
              <a:spcAft>
                <a:spcPts val="300"/>
              </a:spcAft>
            </a:pPr>
            <a:r>
              <a:rPr lang="en-US" sz="2000" u="sng" dirty="0" smtClean="0"/>
              <a:t/>
            </a:r>
            <a:br>
              <a:rPr lang="en-US" sz="2000" u="sng" dirty="0" smtClean="0"/>
            </a:br>
            <a:endParaRPr lang="en-US" sz="2000" u="sng" dirty="0" smtClean="0"/>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a:solidFill>
                  <a:prstClr val="black"/>
                </a:solidFill>
              </a:rPr>
              <a:t>©</a:t>
            </a:r>
            <a:r>
              <a:rPr lang="en-US" dirty="0" smtClean="0">
                <a:solidFill>
                  <a:prstClr val="black"/>
                </a:solidFill>
              </a:rPr>
              <a:t>2020 </a:t>
            </a:r>
            <a:r>
              <a:rPr lang="en-US" dirty="0">
                <a:solidFill>
                  <a:prstClr val="black"/>
                </a:solidFill>
              </a:rPr>
              <a:t>Barney McKenna &amp; Olmstead, P.C.</a:t>
            </a:r>
          </a:p>
        </p:txBody>
      </p:sp>
      <p:pic>
        <p:nvPicPr>
          <p:cNvPr id="5" name="Picture 4" descr="cid:2B7DDA19-D99B-4FEC-A258-2D00BB33AE8C"/>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459908" y="6255745"/>
            <a:ext cx="514350" cy="514350"/>
          </a:xfrm>
          <a:prstGeom prst="rect">
            <a:avLst/>
          </a:prstGeom>
          <a:noFill/>
          <a:ln>
            <a:noFill/>
          </a:ln>
        </p:spPr>
      </p:pic>
    </p:spTree>
    <p:extLst>
      <p:ext uri="{BB962C8B-B14F-4D97-AF65-F5344CB8AC3E}">
        <p14:creationId xmlns:p14="http://schemas.microsoft.com/office/powerpoint/2010/main" val="39241399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46668" y="127002"/>
            <a:ext cx="11006667" cy="5232202"/>
          </a:xfrm>
          <a:prstGeom prst="rect">
            <a:avLst/>
          </a:prstGeom>
        </p:spPr>
        <p:txBody>
          <a:bodyPr wrap="square">
            <a:spAutoFit/>
          </a:bodyPr>
          <a:lstStyle/>
          <a:p>
            <a:r>
              <a:rPr lang="en-US" sz="4800" dirty="0" smtClean="0">
                <a:solidFill>
                  <a:srgbClr val="0070C0"/>
                </a:solidFill>
              </a:rPr>
              <a:t>National Labor Relations Board</a:t>
            </a:r>
          </a:p>
          <a:p>
            <a:r>
              <a:rPr lang="en-US" sz="800" u="sng" dirty="0" smtClean="0"/>
              <a:t>											</a:t>
            </a:r>
          </a:p>
          <a:p>
            <a:endParaRPr lang="en-US" b="1" dirty="0" smtClean="0"/>
          </a:p>
          <a:p>
            <a:r>
              <a:rPr lang="en-US" b="1" dirty="0" smtClean="0"/>
              <a:t>Employer’s Right to Restrict Email Use – </a:t>
            </a:r>
            <a:r>
              <a:rPr lang="en-US" b="1" i="1" dirty="0" smtClean="0"/>
              <a:t>Caesars Entertainment Corp - </a:t>
            </a:r>
            <a:r>
              <a:rPr lang="en-US" dirty="0"/>
              <a:t>368 NLRB No. </a:t>
            </a:r>
            <a:r>
              <a:rPr lang="en-US" dirty="0" smtClean="0"/>
              <a:t>143 (December 16, 2019)</a:t>
            </a:r>
            <a:endParaRPr lang="en-US" b="1" dirty="0" smtClean="0"/>
          </a:p>
          <a:p>
            <a:endParaRPr lang="en-US" b="1" dirty="0" smtClean="0"/>
          </a:p>
          <a:p>
            <a:pPr marL="342900" lvl="1" indent="-342900">
              <a:spcAft>
                <a:spcPts val="2400"/>
              </a:spcAft>
              <a:buFont typeface="Wingdings" panose="05000000000000000000" pitchFamily="2" charset="2"/>
              <a:buChar char="§"/>
            </a:pPr>
            <a:r>
              <a:rPr lang="en-US" dirty="0" smtClean="0"/>
              <a:t>Employer may ban all non-business e-mail including communications protected by Section 7  - National Labor Relations Act</a:t>
            </a:r>
          </a:p>
          <a:p>
            <a:pPr marL="342900" lvl="1" indent="-342900">
              <a:spcAft>
                <a:spcPts val="2400"/>
              </a:spcAft>
              <a:buFont typeface="Wingdings" panose="05000000000000000000" pitchFamily="2" charset="2"/>
              <a:buChar char="§"/>
            </a:pPr>
            <a:r>
              <a:rPr lang="en-US" dirty="0" smtClean="0"/>
              <a:t>“Employees have no statutory right to use employer equipment, including IT resources, for…Section 7 purposes.”</a:t>
            </a:r>
          </a:p>
          <a:p>
            <a:pPr marL="342900" lvl="1" indent="-342900">
              <a:spcAft>
                <a:spcPts val="2400"/>
              </a:spcAft>
              <a:buFont typeface="Wingdings" panose="05000000000000000000" pitchFamily="2" charset="2"/>
              <a:buChar char="§"/>
            </a:pPr>
            <a:r>
              <a:rPr lang="en-US" dirty="0" smtClean="0"/>
              <a:t>Oral solicitation and face-to-face literature distribution are more than “adequate avenues of communication”</a:t>
            </a:r>
          </a:p>
          <a:p>
            <a:pPr marL="342900" lvl="1" indent="-342900">
              <a:spcAft>
                <a:spcPts val="2400"/>
              </a:spcAft>
              <a:buFont typeface="Wingdings" panose="05000000000000000000" pitchFamily="2" charset="2"/>
              <a:buChar char="§"/>
            </a:pPr>
            <a:r>
              <a:rPr lang="en-US" dirty="0" smtClean="0"/>
              <a:t>Exception:  When “the only reasonable means for employees to communicate with one another”</a:t>
            </a:r>
          </a:p>
          <a:p>
            <a:pPr marL="342900" lvl="1" indent="-342900">
              <a:spcAft>
                <a:spcPts val="2400"/>
              </a:spcAft>
              <a:buFont typeface="Wingdings" panose="05000000000000000000" pitchFamily="2" charset="2"/>
              <a:buChar char="§"/>
            </a:pPr>
            <a:r>
              <a:rPr lang="en-US" dirty="0" smtClean="0"/>
              <a:t>Pro Tip:  </a:t>
            </a:r>
            <a:r>
              <a:rPr lang="en-US" u="sng" dirty="0" smtClean="0"/>
              <a:t>Consistency is key</a:t>
            </a:r>
            <a:r>
              <a:rPr lang="en-US" dirty="0" smtClean="0"/>
              <a:t>.  If you enforce “business only” email policy but allow employees to discuss birthday parties, sporting events and other non-work related topics, you will not be able to prohibit discussion of union related matters.  Decide whether you are really capable of enforcing a “work use only” policy</a:t>
            </a:r>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a:solidFill>
                  <a:prstClr val="black"/>
                </a:solidFill>
              </a:rPr>
              <a:t>©</a:t>
            </a:r>
            <a:r>
              <a:rPr lang="en-US" dirty="0" smtClean="0">
                <a:solidFill>
                  <a:prstClr val="black"/>
                </a:solidFill>
              </a:rPr>
              <a:t>2019 </a:t>
            </a:r>
            <a:r>
              <a:rPr lang="en-US" dirty="0">
                <a:solidFill>
                  <a:prstClr val="black"/>
                </a:solidFill>
              </a:rPr>
              <a:t>Barney McKenna &amp; Olmstead, P.C.</a:t>
            </a: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9720"/>
            <a:ext cx="544664" cy="544664"/>
          </a:xfrm>
          <a:prstGeom prst="rect">
            <a:avLst/>
          </a:prstGeom>
        </p:spPr>
      </p:pic>
    </p:spTree>
    <p:extLst>
      <p:ext uri="{BB962C8B-B14F-4D97-AF65-F5344CB8AC3E}">
        <p14:creationId xmlns:p14="http://schemas.microsoft.com/office/powerpoint/2010/main" val="38263633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1169551"/>
          </a:xfrm>
          <a:prstGeom prst="rect">
            <a:avLst/>
          </a:prstGeom>
        </p:spPr>
        <p:txBody>
          <a:bodyPr wrap="square">
            <a:spAutoFit/>
          </a:bodyPr>
          <a:lstStyle/>
          <a:p>
            <a:pPr defTabSz="576263">
              <a:spcAft>
                <a:spcPts val="1200"/>
              </a:spcAft>
            </a:pPr>
            <a:endParaRPr lang="en-US" sz="2000" dirty="0"/>
          </a:p>
          <a:p>
            <a:pPr defTabSz="576263">
              <a:spcAft>
                <a:spcPts val="300"/>
              </a:spcAft>
            </a:pPr>
            <a:r>
              <a:rPr lang="en-US" sz="2000" u="sng" dirty="0" smtClean="0"/>
              <a:t/>
            </a:r>
            <a:br>
              <a:rPr lang="en-US" sz="2000" u="sng" dirty="0" smtClean="0"/>
            </a:br>
            <a:endParaRPr lang="en-US" sz="2000" u="sng"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2713" y="571500"/>
            <a:ext cx="6886575"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6514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7155805"/>
          </a:xfrm>
          <a:prstGeom prst="rect">
            <a:avLst/>
          </a:prstGeom>
        </p:spPr>
        <p:txBody>
          <a:bodyPr wrap="square">
            <a:spAutoFit/>
          </a:bodyPr>
          <a:lstStyle/>
          <a:p>
            <a:r>
              <a:rPr lang="en-US" sz="4800" dirty="0" smtClean="0">
                <a:solidFill>
                  <a:srgbClr val="0070C0"/>
                </a:solidFill>
              </a:rPr>
              <a:t>Utah Case Law Developments</a:t>
            </a:r>
          </a:p>
          <a:p>
            <a:r>
              <a:rPr lang="en-US" sz="800" u="sng" dirty="0" smtClean="0">
                <a:solidFill>
                  <a:prstClr val="black"/>
                </a:solidFill>
              </a:rPr>
              <a:t>											</a:t>
            </a:r>
          </a:p>
          <a:p>
            <a:pPr defTabSz="576263">
              <a:spcAft>
                <a:spcPts val="300"/>
              </a:spcAft>
            </a:pPr>
            <a:endParaRPr lang="en-US" sz="800" dirty="0" smtClean="0">
              <a:solidFill>
                <a:prstClr val="black"/>
              </a:solidFill>
            </a:endParaRPr>
          </a:p>
          <a:p>
            <a:pPr defTabSz="576263">
              <a:spcAft>
                <a:spcPts val="300"/>
              </a:spcAft>
            </a:pPr>
            <a:r>
              <a:rPr lang="en-US" b="1" dirty="0" smtClean="0">
                <a:solidFill>
                  <a:prstClr val="black"/>
                </a:solidFill>
              </a:rPr>
              <a:t>Post Termination Commissions – </a:t>
            </a:r>
            <a:r>
              <a:rPr lang="en-US" b="1" i="1" dirty="0" smtClean="0">
                <a:solidFill>
                  <a:prstClr val="black"/>
                </a:solidFill>
              </a:rPr>
              <a:t>Vander </a:t>
            </a:r>
            <a:r>
              <a:rPr lang="en-US" b="1" i="1" dirty="0" err="1" smtClean="0">
                <a:solidFill>
                  <a:prstClr val="black"/>
                </a:solidFill>
              </a:rPr>
              <a:t>Veur</a:t>
            </a:r>
            <a:r>
              <a:rPr lang="en-US" b="1" i="1" dirty="0" smtClean="0">
                <a:solidFill>
                  <a:prstClr val="black"/>
                </a:solidFill>
              </a:rPr>
              <a:t> v. Groove Entertainment Tech., 2019 UT 64</a:t>
            </a:r>
          </a:p>
          <a:p>
            <a:pPr marL="285750" indent="-285750" defTabSz="576263">
              <a:lnSpc>
                <a:spcPct val="150000"/>
              </a:lnSpc>
              <a:spcAft>
                <a:spcPts val="1200"/>
              </a:spcAft>
              <a:buFont typeface="Wingdings" panose="05000000000000000000" pitchFamily="2" charset="2"/>
              <a:buChar char="§"/>
            </a:pPr>
            <a:r>
              <a:rPr lang="en-US" dirty="0" smtClean="0">
                <a:solidFill>
                  <a:prstClr val="black"/>
                </a:solidFill>
              </a:rPr>
              <a:t>Commissions are typically earned or paid upon an event</a:t>
            </a:r>
          </a:p>
          <a:p>
            <a:pPr marL="571500" indent="-342900" defTabSz="576263">
              <a:spcAft>
                <a:spcPts val="1800"/>
              </a:spcAft>
              <a:buFont typeface="Wingdings" panose="05000000000000000000" pitchFamily="2" charset="2"/>
              <a:buChar char="Ø"/>
            </a:pPr>
            <a:r>
              <a:rPr lang="en-US" dirty="0" smtClean="0">
                <a:solidFill>
                  <a:prstClr val="black"/>
                </a:solidFill>
              </a:rPr>
              <a:t>Order ships, invoice paid, etc.</a:t>
            </a:r>
          </a:p>
          <a:p>
            <a:pPr marL="285750" indent="-285750" defTabSz="576263">
              <a:spcAft>
                <a:spcPts val="1200"/>
              </a:spcAft>
              <a:buFont typeface="Wingdings" panose="05000000000000000000" pitchFamily="2" charset="2"/>
              <a:buChar char="§"/>
            </a:pPr>
            <a:r>
              <a:rPr lang="en-US" dirty="0" smtClean="0">
                <a:solidFill>
                  <a:prstClr val="black"/>
                </a:solidFill>
              </a:rPr>
              <a:t>There is usually no entitlement to commissions post-termination</a:t>
            </a:r>
          </a:p>
          <a:p>
            <a:pPr marL="285750" indent="-285750" defTabSz="576263">
              <a:spcAft>
                <a:spcPts val="1200"/>
              </a:spcAft>
              <a:buFont typeface="Wingdings" panose="05000000000000000000" pitchFamily="2" charset="2"/>
              <a:buChar char="§"/>
            </a:pPr>
            <a:r>
              <a:rPr lang="en-US" dirty="0" smtClean="0">
                <a:solidFill>
                  <a:prstClr val="black"/>
                </a:solidFill>
              </a:rPr>
              <a:t>Vander </a:t>
            </a:r>
            <a:r>
              <a:rPr lang="en-US" dirty="0" err="1" smtClean="0">
                <a:solidFill>
                  <a:prstClr val="black"/>
                </a:solidFill>
              </a:rPr>
              <a:t>Veur</a:t>
            </a:r>
            <a:r>
              <a:rPr lang="en-US" dirty="0" smtClean="0">
                <a:solidFill>
                  <a:prstClr val="black"/>
                </a:solidFill>
              </a:rPr>
              <a:t> sued when he had a number of sales that had not yet been installed when he was terminated</a:t>
            </a:r>
          </a:p>
          <a:p>
            <a:pPr marL="577850" indent="-285750" defTabSz="576263">
              <a:spcAft>
                <a:spcPts val="1800"/>
              </a:spcAft>
              <a:buFont typeface="Wingdings" panose="05000000000000000000" pitchFamily="2" charset="2"/>
              <a:buChar char="Ø"/>
            </a:pPr>
            <a:r>
              <a:rPr lang="en-US" dirty="0" smtClean="0">
                <a:solidFill>
                  <a:prstClr val="black"/>
                </a:solidFill>
              </a:rPr>
              <a:t>Claimed implied covenant of good faith and fair dealing applied to his compensation agreement</a:t>
            </a:r>
          </a:p>
          <a:p>
            <a:pPr marL="285750" indent="-285750" defTabSz="576263">
              <a:spcAft>
                <a:spcPts val="1800"/>
              </a:spcAft>
              <a:buFont typeface="Wingdings" panose="05000000000000000000" pitchFamily="2" charset="2"/>
              <a:buChar char="§"/>
            </a:pPr>
            <a:r>
              <a:rPr lang="en-US" dirty="0" smtClean="0">
                <a:solidFill>
                  <a:prstClr val="black"/>
                </a:solidFill>
              </a:rPr>
              <a:t>Court of Appeals – implied covenant of good faith and fair dealing may be applied to protect at-will employee’s right to compensation</a:t>
            </a:r>
          </a:p>
          <a:p>
            <a:pPr marL="285750" indent="-285750" defTabSz="576263">
              <a:spcAft>
                <a:spcPts val="1200"/>
              </a:spcAft>
              <a:buFont typeface="Wingdings" panose="05000000000000000000" pitchFamily="2" charset="2"/>
              <a:buChar char="§"/>
            </a:pPr>
            <a:r>
              <a:rPr lang="en-US" dirty="0" smtClean="0">
                <a:solidFill>
                  <a:prstClr val="black"/>
                </a:solidFill>
              </a:rPr>
              <a:t>Supreme Court – Court of Appeals’ opinion is inconsistent with the express terms of the compensation agreement , and thus reversed</a:t>
            </a:r>
          </a:p>
          <a:p>
            <a:pPr marL="577850" indent="-285750" defTabSz="576263">
              <a:spcAft>
                <a:spcPts val="1200"/>
              </a:spcAft>
              <a:buFont typeface="Wingdings" panose="05000000000000000000" pitchFamily="2" charset="2"/>
              <a:buChar char="Ø"/>
            </a:pPr>
            <a:r>
              <a:rPr lang="en-US" dirty="0" smtClean="0">
                <a:solidFill>
                  <a:prstClr val="black"/>
                </a:solidFill>
              </a:rPr>
              <a:t>Express language of compensation agreement said Vander </a:t>
            </a:r>
            <a:r>
              <a:rPr lang="en-US" dirty="0" err="1" smtClean="0">
                <a:solidFill>
                  <a:prstClr val="black"/>
                </a:solidFill>
              </a:rPr>
              <a:t>Veur</a:t>
            </a:r>
            <a:r>
              <a:rPr lang="en-US" dirty="0" smtClean="0">
                <a:solidFill>
                  <a:prstClr val="black"/>
                </a:solidFill>
              </a:rPr>
              <a:t> could only be paid for contracts that had been installed and he was only entitled to compensation while he remained employed </a:t>
            </a:r>
          </a:p>
          <a:p>
            <a:pPr defTabSz="576263">
              <a:spcAft>
                <a:spcPts val="1200"/>
              </a:spcAft>
            </a:pPr>
            <a:endParaRPr lang="en-US" sz="2000" dirty="0" smtClean="0">
              <a:solidFill>
                <a:prstClr val="black"/>
              </a:solidFill>
            </a:endParaRPr>
          </a:p>
          <a:p>
            <a:pPr defTabSz="576263">
              <a:spcAft>
                <a:spcPts val="300"/>
              </a:spcAft>
            </a:pPr>
            <a:r>
              <a:rPr lang="en-US" sz="2000" u="sng" dirty="0" smtClean="0">
                <a:solidFill>
                  <a:prstClr val="black"/>
                </a:solidFill>
              </a:rPr>
              <a:t/>
            </a:r>
            <a:br>
              <a:rPr lang="en-US" sz="2000" u="sng" dirty="0" smtClean="0">
                <a:solidFill>
                  <a:prstClr val="black"/>
                </a:solidFill>
              </a:rPr>
            </a:br>
            <a:endParaRPr lang="en-US" sz="2000" u="sng" dirty="0" smtClean="0">
              <a:solidFill>
                <a:prstClr val="black"/>
              </a:solidFill>
            </a:endParaRPr>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smtClean="0">
                <a:solidFill>
                  <a:prstClr val="black"/>
                </a:solidFill>
              </a:rPr>
              <a:t>©2020 Barney </a:t>
            </a:r>
            <a:r>
              <a:rPr lang="en-US" dirty="0">
                <a:solidFill>
                  <a:prstClr val="black"/>
                </a:solidFill>
              </a:rPr>
              <a:t>McKenna &amp; Olmstead, P.C.</a:t>
            </a:r>
          </a:p>
        </p:txBody>
      </p:sp>
      <p:pic>
        <p:nvPicPr>
          <p:cNvPr id="5" name="Picture 4" descr="cid:2B7DDA19-D99B-4FEC-A258-2D00BB33AE8C"/>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7459908" y="6255745"/>
            <a:ext cx="514350" cy="514350"/>
          </a:xfrm>
          <a:prstGeom prst="rect">
            <a:avLst/>
          </a:prstGeom>
          <a:noFill/>
          <a:ln>
            <a:noFill/>
          </a:ln>
        </p:spPr>
      </p:pic>
    </p:spTree>
    <p:extLst>
      <p:ext uri="{BB962C8B-B14F-4D97-AF65-F5344CB8AC3E}">
        <p14:creationId xmlns:p14="http://schemas.microsoft.com/office/powerpoint/2010/main" val="3229226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6093976"/>
          </a:xfrm>
          <a:prstGeom prst="rect">
            <a:avLst/>
          </a:prstGeom>
        </p:spPr>
        <p:txBody>
          <a:bodyPr wrap="square">
            <a:spAutoFit/>
          </a:bodyPr>
          <a:lstStyle/>
          <a:p>
            <a:r>
              <a:rPr lang="en-US" sz="4800" dirty="0" smtClean="0">
                <a:solidFill>
                  <a:srgbClr val="0070C0"/>
                </a:solidFill>
              </a:rPr>
              <a:t>Federal Legislative Developments</a:t>
            </a:r>
          </a:p>
          <a:p>
            <a:r>
              <a:rPr lang="en-US" sz="800" u="sng" dirty="0" smtClean="0">
                <a:solidFill>
                  <a:prstClr val="black"/>
                </a:solidFill>
              </a:rPr>
              <a:t>											</a:t>
            </a:r>
          </a:p>
          <a:p>
            <a:pPr defTabSz="576263"/>
            <a:endParaRPr lang="en-US" sz="800" dirty="0" smtClean="0">
              <a:solidFill>
                <a:prstClr val="black"/>
              </a:solidFill>
            </a:endParaRPr>
          </a:p>
          <a:p>
            <a:pPr defTabSz="576263"/>
            <a:r>
              <a:rPr lang="en-US" b="1" dirty="0" smtClean="0">
                <a:solidFill>
                  <a:prstClr val="black"/>
                </a:solidFill>
              </a:rPr>
              <a:t>Protecting Older Workers Against Discrimination Act (POWADA) – HR 1230 - (January 15, 2020)</a:t>
            </a:r>
          </a:p>
          <a:p>
            <a:pPr defTabSz="576263"/>
            <a:endParaRPr lang="en-US" sz="800" b="1" dirty="0">
              <a:solidFill>
                <a:prstClr val="black"/>
              </a:solidFill>
            </a:endParaRPr>
          </a:p>
          <a:p>
            <a:pPr marL="285750" indent="-285750" defTabSz="576263">
              <a:spcAft>
                <a:spcPts val="1200"/>
              </a:spcAft>
              <a:buFont typeface="Wingdings" panose="05000000000000000000" pitchFamily="2" charset="2"/>
              <a:buChar char="§"/>
            </a:pPr>
            <a:r>
              <a:rPr lang="en-US" dirty="0">
                <a:solidFill>
                  <a:prstClr val="black"/>
                </a:solidFill>
              </a:rPr>
              <a:t>House </a:t>
            </a:r>
            <a:r>
              <a:rPr lang="en-US" dirty="0" smtClean="0">
                <a:solidFill>
                  <a:prstClr val="black"/>
                </a:solidFill>
              </a:rPr>
              <a:t>passes bill allowing plaintiffs to sue for age discrimination even if age was not the </a:t>
            </a:r>
            <a:r>
              <a:rPr lang="en-US" u="sng" dirty="0" smtClean="0">
                <a:solidFill>
                  <a:prstClr val="black"/>
                </a:solidFill>
              </a:rPr>
              <a:t>sole</a:t>
            </a:r>
            <a:r>
              <a:rPr lang="en-US" dirty="0" smtClean="0">
                <a:solidFill>
                  <a:prstClr val="black"/>
                </a:solidFill>
              </a:rPr>
              <a:t> cause i.e., “mixed motives” case</a:t>
            </a:r>
          </a:p>
          <a:p>
            <a:pPr marL="742950" lvl="1" indent="-285750" defTabSz="576263">
              <a:spcAft>
                <a:spcPts val="1200"/>
              </a:spcAft>
              <a:buFont typeface="Wingdings" panose="05000000000000000000" pitchFamily="2" charset="2"/>
              <a:buChar char="Ø"/>
            </a:pPr>
            <a:r>
              <a:rPr lang="en-US" dirty="0" smtClean="0">
                <a:solidFill>
                  <a:prstClr val="black"/>
                </a:solidFill>
              </a:rPr>
              <a:t>Currently, private sector standard is “but for” – plaintiffs must show employer would not have taken an employment action “but for” the protected characteristic of age.  </a:t>
            </a:r>
            <a:r>
              <a:rPr lang="en-US" i="1" dirty="0" smtClean="0">
                <a:solidFill>
                  <a:prstClr val="black"/>
                </a:solidFill>
              </a:rPr>
              <a:t>Gross v. FBL Financial Services, Inc. </a:t>
            </a:r>
            <a:r>
              <a:rPr lang="en-US" dirty="0" smtClean="0">
                <a:solidFill>
                  <a:prstClr val="black"/>
                </a:solidFill>
              </a:rPr>
              <a:t>(2009)</a:t>
            </a:r>
          </a:p>
          <a:p>
            <a:pPr marL="742950" lvl="1" indent="-285750" defTabSz="576263">
              <a:spcAft>
                <a:spcPts val="1200"/>
              </a:spcAft>
              <a:buFont typeface="Wingdings" panose="05000000000000000000" pitchFamily="2" charset="2"/>
              <a:buChar char="Ø"/>
            </a:pPr>
            <a:r>
              <a:rPr lang="en-US" dirty="0" smtClean="0">
                <a:solidFill>
                  <a:prstClr val="black"/>
                </a:solidFill>
              </a:rPr>
              <a:t>HR 1230 would allow plaintiffs to prevail on age as a “motivating factor” (not the only factor) </a:t>
            </a:r>
          </a:p>
          <a:p>
            <a:pPr marL="285750" indent="-285750" defTabSz="576263">
              <a:spcAft>
                <a:spcPts val="1200"/>
              </a:spcAft>
              <a:buFont typeface="Wingdings" panose="05000000000000000000" pitchFamily="2" charset="2"/>
              <a:buChar char="§"/>
            </a:pPr>
            <a:r>
              <a:rPr lang="en-US" dirty="0" smtClean="0">
                <a:solidFill>
                  <a:prstClr val="black"/>
                </a:solidFill>
              </a:rPr>
              <a:t>Senate not expected to pass and White House has announced it would veto – “open the floodgates to weak or frivolous claims”</a:t>
            </a:r>
          </a:p>
          <a:p>
            <a:pPr marL="285750" indent="-285750" defTabSz="576263">
              <a:spcAft>
                <a:spcPts val="1200"/>
              </a:spcAft>
              <a:buFont typeface="Wingdings" panose="05000000000000000000" pitchFamily="2" charset="2"/>
              <a:buChar char="§"/>
            </a:pPr>
            <a:r>
              <a:rPr lang="en-US" u="sng" dirty="0" smtClean="0">
                <a:solidFill>
                  <a:prstClr val="black"/>
                </a:solidFill>
              </a:rPr>
              <a:t>Federal</a:t>
            </a:r>
            <a:r>
              <a:rPr lang="en-US" dirty="0" smtClean="0">
                <a:solidFill>
                  <a:prstClr val="black"/>
                </a:solidFill>
              </a:rPr>
              <a:t> Sector – </a:t>
            </a:r>
            <a:r>
              <a:rPr lang="en-US" i="1" dirty="0" smtClean="0">
                <a:solidFill>
                  <a:prstClr val="black"/>
                </a:solidFill>
              </a:rPr>
              <a:t>Babb v. </a:t>
            </a:r>
            <a:r>
              <a:rPr lang="en-US" i="1" dirty="0" err="1" smtClean="0">
                <a:solidFill>
                  <a:prstClr val="black"/>
                </a:solidFill>
              </a:rPr>
              <a:t>Wilkie</a:t>
            </a:r>
            <a:r>
              <a:rPr lang="en-US" i="1" dirty="0" smtClean="0">
                <a:solidFill>
                  <a:prstClr val="black"/>
                </a:solidFill>
              </a:rPr>
              <a:t> </a:t>
            </a:r>
            <a:r>
              <a:rPr lang="en-US" dirty="0" smtClean="0">
                <a:solidFill>
                  <a:prstClr val="black"/>
                </a:solidFill>
              </a:rPr>
              <a:t>(April, 2020).  Supreme Court holds that a federal employee need only show that age was a “motivating factor” to bring suit and get injunctive relief.  However, no back pay, compensatory damage or reinstatement without showing “but for” causation.  </a:t>
            </a:r>
          </a:p>
          <a:p>
            <a:pPr defTabSz="576263">
              <a:spcAft>
                <a:spcPts val="1200"/>
              </a:spcAft>
            </a:pPr>
            <a:endParaRPr lang="en-US" sz="2000" dirty="0">
              <a:solidFill>
                <a:prstClr val="black"/>
              </a:solidFill>
            </a:endParaRPr>
          </a:p>
          <a:p>
            <a:pPr defTabSz="576263">
              <a:spcAft>
                <a:spcPts val="300"/>
              </a:spcAft>
            </a:pPr>
            <a:r>
              <a:rPr lang="en-US" sz="2000" u="sng" dirty="0" smtClean="0">
                <a:solidFill>
                  <a:prstClr val="black"/>
                </a:solidFill>
              </a:rPr>
              <a:t/>
            </a:r>
            <a:br>
              <a:rPr lang="en-US" sz="2000" u="sng" dirty="0" smtClean="0">
                <a:solidFill>
                  <a:prstClr val="black"/>
                </a:solidFill>
              </a:rPr>
            </a:br>
            <a:r>
              <a:rPr lang="en-US" sz="2000" u="sng" dirty="0" smtClean="0">
                <a:solidFill>
                  <a:prstClr val="black"/>
                </a:solidFill>
              </a:rPr>
              <a:t> </a:t>
            </a:r>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a:solidFill>
                  <a:prstClr val="black"/>
                </a:solidFill>
              </a:rPr>
              <a:t>©</a:t>
            </a:r>
            <a:r>
              <a:rPr lang="en-US" dirty="0" smtClean="0">
                <a:solidFill>
                  <a:prstClr val="black"/>
                </a:solidFill>
              </a:rPr>
              <a:t>2020 </a:t>
            </a:r>
            <a:r>
              <a:rPr lang="en-US" dirty="0">
                <a:solidFill>
                  <a:prstClr val="black"/>
                </a:solidFill>
              </a:rPr>
              <a:t>Barney McKenna &amp; Olmstead, P.C.</a:t>
            </a:r>
          </a:p>
        </p:txBody>
      </p:sp>
      <p:pic>
        <p:nvPicPr>
          <p:cNvPr id="5" name="Picture 4" descr="cid:2B7DDA19-D99B-4FEC-A258-2D00BB33AE8C"/>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459908" y="6255745"/>
            <a:ext cx="514350" cy="514350"/>
          </a:xfrm>
          <a:prstGeom prst="rect">
            <a:avLst/>
          </a:prstGeom>
          <a:noFill/>
          <a:ln>
            <a:noFill/>
          </a:ln>
        </p:spPr>
      </p:pic>
    </p:spTree>
    <p:extLst>
      <p:ext uri="{BB962C8B-B14F-4D97-AF65-F5344CB8AC3E}">
        <p14:creationId xmlns:p14="http://schemas.microsoft.com/office/powerpoint/2010/main" val="573705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6909584"/>
          </a:xfrm>
          <a:prstGeom prst="rect">
            <a:avLst/>
          </a:prstGeom>
        </p:spPr>
        <p:txBody>
          <a:bodyPr wrap="square">
            <a:spAutoFit/>
          </a:bodyPr>
          <a:lstStyle/>
          <a:p>
            <a:r>
              <a:rPr lang="en-US" sz="4800" dirty="0" smtClean="0">
                <a:solidFill>
                  <a:srgbClr val="0070C0"/>
                </a:solidFill>
              </a:rPr>
              <a:t>Federal Legislative Developments</a:t>
            </a:r>
          </a:p>
          <a:p>
            <a:r>
              <a:rPr lang="en-US" sz="800" u="sng" dirty="0" smtClean="0">
                <a:solidFill>
                  <a:prstClr val="black"/>
                </a:solidFill>
              </a:rPr>
              <a:t>											</a:t>
            </a:r>
          </a:p>
          <a:p>
            <a:endParaRPr lang="en-US" b="1" dirty="0" smtClean="0">
              <a:solidFill>
                <a:prstClr val="black"/>
              </a:solidFill>
            </a:endParaRPr>
          </a:p>
          <a:p>
            <a:r>
              <a:rPr lang="en-US" b="1" dirty="0" smtClean="0">
                <a:solidFill>
                  <a:prstClr val="black"/>
                </a:solidFill>
              </a:rPr>
              <a:t>Workforce Mobility Act of 2019  - Introduced October 2019 – S 2614</a:t>
            </a:r>
          </a:p>
          <a:p>
            <a:pPr marL="285750" indent="-285750">
              <a:lnSpc>
                <a:spcPct val="150000"/>
              </a:lnSpc>
              <a:spcAft>
                <a:spcPts val="1800"/>
              </a:spcAft>
              <a:buFont typeface="Wingdings" panose="05000000000000000000" pitchFamily="2" charset="2"/>
              <a:buChar char="§"/>
            </a:pPr>
            <a:r>
              <a:rPr lang="en-US" dirty="0" smtClean="0">
                <a:solidFill>
                  <a:prstClr val="black"/>
                </a:solidFill>
              </a:rPr>
              <a:t>Bipartisan bill aimed at generally banning non-compete agreements</a:t>
            </a:r>
          </a:p>
          <a:p>
            <a:pPr marL="742950" lvl="1" indent="-285750">
              <a:spcAft>
                <a:spcPts val="1800"/>
              </a:spcAft>
              <a:buFont typeface="Wingdings" panose="05000000000000000000" pitchFamily="2" charset="2"/>
              <a:buChar char="Ø"/>
            </a:pPr>
            <a:r>
              <a:rPr lang="en-US" dirty="0" smtClean="0">
                <a:solidFill>
                  <a:prstClr val="black"/>
                </a:solidFill>
              </a:rPr>
              <a:t>May not exceed one year</a:t>
            </a:r>
          </a:p>
          <a:p>
            <a:pPr marL="742950" lvl="1" indent="-285750">
              <a:spcAft>
                <a:spcPts val="1800"/>
              </a:spcAft>
              <a:buFont typeface="Wingdings" panose="05000000000000000000" pitchFamily="2" charset="2"/>
              <a:buChar char="Ø"/>
            </a:pPr>
            <a:r>
              <a:rPr lang="en-US" dirty="0" smtClean="0">
                <a:solidFill>
                  <a:prstClr val="black"/>
                </a:solidFill>
              </a:rPr>
              <a:t>May only prevent restricted party “from carrying on a like business” within same geographic area</a:t>
            </a:r>
          </a:p>
          <a:p>
            <a:pPr marL="1200150" lvl="2" indent="-285750">
              <a:spcAft>
                <a:spcPts val="1800"/>
              </a:spcAft>
              <a:buFont typeface="Wingdings" panose="05000000000000000000" pitchFamily="2" charset="2"/>
              <a:buChar char="ü"/>
            </a:pPr>
            <a:r>
              <a:rPr lang="en-US" dirty="0" smtClean="0">
                <a:solidFill>
                  <a:prstClr val="black"/>
                </a:solidFill>
              </a:rPr>
              <a:t>Not defined – but may be interpreted to mean </a:t>
            </a:r>
            <a:r>
              <a:rPr lang="en-US" i="1" dirty="0" smtClean="0">
                <a:solidFill>
                  <a:prstClr val="black"/>
                </a:solidFill>
              </a:rPr>
              <a:t>owning</a:t>
            </a:r>
            <a:r>
              <a:rPr lang="en-US" dirty="0" smtClean="0">
                <a:solidFill>
                  <a:prstClr val="black"/>
                </a:solidFill>
              </a:rPr>
              <a:t> but not </a:t>
            </a:r>
            <a:r>
              <a:rPr lang="en-US" i="1" dirty="0" smtClean="0">
                <a:solidFill>
                  <a:prstClr val="black"/>
                </a:solidFill>
              </a:rPr>
              <a:t>working</a:t>
            </a:r>
            <a:r>
              <a:rPr lang="en-US" dirty="0" smtClean="0">
                <a:solidFill>
                  <a:prstClr val="black"/>
                </a:solidFill>
              </a:rPr>
              <a:t> for a competing business</a:t>
            </a:r>
          </a:p>
          <a:p>
            <a:pPr marL="742950" lvl="2" indent="-285750">
              <a:spcAft>
                <a:spcPts val="1800"/>
              </a:spcAft>
              <a:buFont typeface="Wingdings" panose="05000000000000000000" pitchFamily="2" charset="2"/>
              <a:buChar char="Ø"/>
            </a:pPr>
            <a:r>
              <a:rPr lang="en-US" dirty="0" smtClean="0">
                <a:solidFill>
                  <a:prstClr val="black"/>
                </a:solidFill>
              </a:rPr>
              <a:t>Requires posting notice</a:t>
            </a:r>
          </a:p>
          <a:p>
            <a:pPr marL="742950" lvl="2" indent="-285750">
              <a:spcAft>
                <a:spcPts val="1800"/>
              </a:spcAft>
              <a:buFont typeface="Wingdings" panose="05000000000000000000" pitchFamily="2" charset="2"/>
              <a:buChar char="Ø"/>
            </a:pPr>
            <a:r>
              <a:rPr lang="en-US" dirty="0" smtClean="0">
                <a:solidFill>
                  <a:prstClr val="black"/>
                </a:solidFill>
              </a:rPr>
              <a:t>Federal Trade Commission and Department of Labor would jointly enforce</a:t>
            </a:r>
          </a:p>
          <a:p>
            <a:pPr marL="742950" lvl="2" indent="-285750">
              <a:spcAft>
                <a:spcPts val="1800"/>
              </a:spcAft>
              <a:buFont typeface="Wingdings" panose="05000000000000000000" pitchFamily="2" charset="2"/>
              <a:buChar char="Ø"/>
            </a:pPr>
            <a:r>
              <a:rPr lang="en-US" dirty="0" smtClean="0">
                <a:solidFill>
                  <a:prstClr val="black"/>
                </a:solidFill>
              </a:rPr>
              <a:t>Private right of action allowed</a:t>
            </a:r>
          </a:p>
          <a:p>
            <a:pPr marL="285750" lvl="1" indent="-285750">
              <a:spcAft>
                <a:spcPts val="1800"/>
              </a:spcAft>
              <a:buFont typeface="Wingdings" panose="05000000000000000000" pitchFamily="2" charset="2"/>
              <a:buChar char="§"/>
            </a:pPr>
            <a:r>
              <a:rPr lang="en-US" dirty="0" smtClean="0">
                <a:solidFill>
                  <a:prstClr val="black"/>
                </a:solidFill>
              </a:rPr>
              <a:t>No action by the Senate</a:t>
            </a:r>
          </a:p>
          <a:p>
            <a:pPr>
              <a:spcAft>
                <a:spcPts val="1800"/>
              </a:spcAft>
            </a:pPr>
            <a:endParaRPr lang="en-US" b="1" dirty="0">
              <a:solidFill>
                <a:prstClr val="black"/>
              </a:solidFill>
            </a:endParaRPr>
          </a:p>
          <a:p>
            <a:pPr marL="800100" lvl="1" indent="-342900">
              <a:spcAft>
                <a:spcPts val="600"/>
              </a:spcAft>
              <a:buFont typeface="Wingdings" panose="05000000000000000000" pitchFamily="2" charset="2"/>
              <a:buChar char="Ø"/>
            </a:pPr>
            <a:endParaRPr lang="en-US" sz="2000" dirty="0">
              <a:solidFill>
                <a:prstClr val="black"/>
              </a:solidFill>
            </a:endParaRPr>
          </a:p>
          <a:p>
            <a:pPr marL="342900" lvl="1" indent="-342900">
              <a:buFont typeface="Wingdings" panose="05000000000000000000" pitchFamily="2" charset="2"/>
              <a:buChar char="Ø"/>
            </a:pPr>
            <a:endParaRPr lang="en-US" sz="2000" dirty="0" smtClean="0">
              <a:solidFill>
                <a:prstClr val="black"/>
              </a:solidFill>
            </a:endParaRPr>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a:solidFill>
                  <a:prstClr val="black"/>
                </a:solidFill>
              </a:rPr>
              <a:t>©</a:t>
            </a:r>
            <a:r>
              <a:rPr lang="en-US" dirty="0" smtClean="0">
                <a:solidFill>
                  <a:prstClr val="black"/>
                </a:solidFill>
              </a:rPr>
              <a:t>2020 </a:t>
            </a:r>
            <a:r>
              <a:rPr lang="en-US" dirty="0">
                <a:solidFill>
                  <a:prstClr val="black"/>
                </a:solidFill>
              </a:rPr>
              <a:t>Barney McKenna &amp; Olmstead, P.C.</a:t>
            </a:r>
          </a:p>
        </p:txBody>
      </p:sp>
      <p:pic>
        <p:nvPicPr>
          <p:cNvPr id="5" name="Picture 4" descr="cid:2B7DDA19-D99B-4FEC-A258-2D00BB33AE8C"/>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459908" y="6257383"/>
            <a:ext cx="514350" cy="514350"/>
          </a:xfrm>
          <a:prstGeom prst="rect">
            <a:avLst/>
          </a:prstGeom>
          <a:noFill/>
          <a:ln>
            <a:noFill/>
          </a:ln>
        </p:spPr>
      </p:pic>
    </p:spTree>
    <p:extLst>
      <p:ext uri="{BB962C8B-B14F-4D97-AF65-F5344CB8AC3E}">
        <p14:creationId xmlns:p14="http://schemas.microsoft.com/office/powerpoint/2010/main" val="3972981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4685898"/>
          </a:xfrm>
          <a:prstGeom prst="rect">
            <a:avLst/>
          </a:prstGeom>
        </p:spPr>
        <p:txBody>
          <a:bodyPr wrap="square">
            <a:spAutoFit/>
          </a:bodyPr>
          <a:lstStyle/>
          <a:p>
            <a:r>
              <a:rPr lang="en-US" sz="4800" dirty="0">
                <a:solidFill>
                  <a:srgbClr val="0070C0"/>
                </a:solidFill>
              </a:rPr>
              <a:t>Federal </a:t>
            </a:r>
            <a:r>
              <a:rPr lang="en-US" sz="4800" dirty="0" smtClean="0">
                <a:solidFill>
                  <a:srgbClr val="0070C0"/>
                </a:solidFill>
              </a:rPr>
              <a:t>Legislative Developments</a:t>
            </a:r>
            <a:endParaRPr lang="en-US" sz="4800" dirty="0">
              <a:solidFill>
                <a:srgbClr val="0070C0"/>
              </a:solidFill>
            </a:endParaRPr>
          </a:p>
          <a:p>
            <a:r>
              <a:rPr lang="en-US" sz="800" u="sng" dirty="0">
                <a:solidFill>
                  <a:prstClr val="black"/>
                </a:solidFill>
              </a:rPr>
              <a:t>											</a:t>
            </a:r>
          </a:p>
          <a:p>
            <a:pPr defTabSz="576263"/>
            <a:endParaRPr lang="en-US" sz="800" dirty="0">
              <a:solidFill>
                <a:prstClr val="black"/>
              </a:solidFill>
            </a:endParaRPr>
          </a:p>
          <a:p>
            <a:pPr defTabSz="576263"/>
            <a:r>
              <a:rPr lang="en-US" b="1" dirty="0" smtClean="0">
                <a:solidFill>
                  <a:prstClr val="black"/>
                </a:solidFill>
              </a:rPr>
              <a:t>Fair Chance Act – Criminal Inquiries - Federal Contracts – Effective December 2021</a:t>
            </a:r>
            <a:endParaRPr lang="en-US" b="1" dirty="0">
              <a:solidFill>
                <a:prstClr val="black"/>
              </a:solidFill>
            </a:endParaRPr>
          </a:p>
          <a:p>
            <a:pPr defTabSz="576263"/>
            <a:endParaRPr lang="en-US" sz="800" b="1" dirty="0" smtClean="0">
              <a:solidFill>
                <a:prstClr val="black"/>
              </a:solidFill>
            </a:endParaRPr>
          </a:p>
          <a:p>
            <a:pPr defTabSz="576263"/>
            <a:endParaRPr lang="en-US" sz="800" b="1" dirty="0">
              <a:solidFill>
                <a:prstClr val="black"/>
              </a:solidFill>
            </a:endParaRPr>
          </a:p>
          <a:p>
            <a:pPr defTabSz="576263"/>
            <a:endParaRPr lang="en-US" sz="800" b="1" dirty="0">
              <a:solidFill>
                <a:prstClr val="black"/>
              </a:solidFill>
            </a:endParaRPr>
          </a:p>
          <a:p>
            <a:pPr marL="342900" indent="-342900" defTabSz="576263">
              <a:spcAft>
                <a:spcPts val="300"/>
              </a:spcAft>
              <a:buFont typeface="Wingdings" panose="05000000000000000000" pitchFamily="2" charset="2"/>
              <a:buChar char="§"/>
            </a:pPr>
            <a:r>
              <a:rPr lang="en-US" sz="2000" dirty="0" smtClean="0">
                <a:solidFill>
                  <a:prstClr val="black"/>
                </a:solidFill>
              </a:rPr>
              <a:t>Prohibits federal contractors from inquiring about criminal background</a:t>
            </a:r>
          </a:p>
          <a:p>
            <a:pPr marL="800100" lvl="1" indent="-342900" defTabSz="576263">
              <a:spcAft>
                <a:spcPts val="300"/>
              </a:spcAft>
              <a:buFont typeface="Wingdings" panose="05000000000000000000" pitchFamily="2" charset="2"/>
              <a:buChar char="Ø"/>
            </a:pPr>
            <a:r>
              <a:rPr lang="en-US" sz="2000" dirty="0" smtClean="0">
                <a:solidFill>
                  <a:prstClr val="black"/>
                </a:solidFill>
              </a:rPr>
              <a:t>“Bans the Box” on criminal backgrounds in job applications</a:t>
            </a:r>
          </a:p>
          <a:p>
            <a:pPr marL="800100" lvl="1" indent="-342900" defTabSz="576263">
              <a:spcAft>
                <a:spcPts val="2400"/>
              </a:spcAft>
              <a:buFont typeface="Wingdings" panose="05000000000000000000" pitchFamily="2" charset="2"/>
              <a:buChar char="Ø"/>
            </a:pPr>
            <a:r>
              <a:rPr lang="en-US" sz="2000" dirty="0" smtClean="0">
                <a:solidFill>
                  <a:prstClr val="black"/>
                </a:solidFill>
              </a:rPr>
              <a:t>Inquiry can be made after conditional job offer</a:t>
            </a:r>
          </a:p>
          <a:p>
            <a:pPr marL="342900" indent="-342900" defTabSz="576263">
              <a:spcAft>
                <a:spcPts val="300"/>
              </a:spcAft>
              <a:buFont typeface="Wingdings" panose="05000000000000000000" pitchFamily="2" charset="2"/>
              <a:buChar char="§"/>
            </a:pPr>
            <a:r>
              <a:rPr lang="en-US" sz="2000" dirty="0" smtClean="0">
                <a:solidFill>
                  <a:prstClr val="black"/>
                </a:solidFill>
              </a:rPr>
              <a:t>Pre-offer inquiries allowed in certain situations</a:t>
            </a:r>
          </a:p>
          <a:p>
            <a:pPr marL="800100" lvl="1" indent="-342900" defTabSz="576263">
              <a:spcAft>
                <a:spcPts val="300"/>
              </a:spcAft>
              <a:buFont typeface="Wingdings" panose="05000000000000000000" pitchFamily="2" charset="2"/>
              <a:buChar char="Ø"/>
            </a:pPr>
            <a:r>
              <a:rPr lang="en-US" sz="2000" dirty="0">
                <a:solidFill>
                  <a:prstClr val="black"/>
                </a:solidFill>
              </a:rPr>
              <a:t>W</a:t>
            </a:r>
            <a:r>
              <a:rPr lang="en-US" sz="2000" dirty="0" smtClean="0">
                <a:solidFill>
                  <a:prstClr val="black"/>
                </a:solidFill>
              </a:rPr>
              <a:t>here required by law</a:t>
            </a:r>
          </a:p>
          <a:p>
            <a:pPr marL="800100" lvl="1" indent="-342900" defTabSz="576263">
              <a:spcAft>
                <a:spcPts val="300"/>
              </a:spcAft>
              <a:buFont typeface="Wingdings" panose="05000000000000000000" pitchFamily="2" charset="2"/>
              <a:buChar char="Ø"/>
            </a:pPr>
            <a:r>
              <a:rPr lang="en-US" sz="2000" dirty="0" smtClean="0">
                <a:solidFill>
                  <a:prstClr val="black"/>
                </a:solidFill>
              </a:rPr>
              <a:t>Law enforcement or national security duties</a:t>
            </a:r>
          </a:p>
          <a:p>
            <a:pPr lvl="1" defTabSz="576263">
              <a:spcAft>
                <a:spcPts val="300"/>
              </a:spcAft>
            </a:pPr>
            <a:r>
              <a:rPr lang="en-US" sz="2000" u="sng" dirty="0">
                <a:solidFill>
                  <a:prstClr val="black"/>
                </a:solidFill>
              </a:rPr>
              <a:t/>
            </a:r>
            <a:br>
              <a:rPr lang="en-US" sz="2000" u="sng" dirty="0">
                <a:solidFill>
                  <a:prstClr val="black"/>
                </a:solidFill>
              </a:rPr>
            </a:br>
            <a:r>
              <a:rPr lang="en-US" sz="2000" u="sng" dirty="0">
                <a:solidFill>
                  <a:prstClr val="black"/>
                </a:solidFill>
              </a:rPr>
              <a:t> </a:t>
            </a:r>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a:solidFill>
                  <a:prstClr val="black"/>
                </a:solidFill>
              </a:rPr>
              <a:t>©2020 Barney McKenna &amp; Olmstead, P.C.</a:t>
            </a:r>
          </a:p>
        </p:txBody>
      </p:sp>
      <p:pic>
        <p:nvPicPr>
          <p:cNvPr id="5" name="Picture 4" descr="cid:2B7DDA19-D99B-4FEC-A258-2D00BB33AE8C"/>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459908" y="6255745"/>
            <a:ext cx="514350" cy="514350"/>
          </a:xfrm>
          <a:prstGeom prst="rect">
            <a:avLst/>
          </a:prstGeom>
          <a:noFill/>
          <a:ln>
            <a:noFill/>
          </a:ln>
        </p:spPr>
      </p:pic>
    </p:spTree>
    <p:extLst>
      <p:ext uri="{BB962C8B-B14F-4D97-AF65-F5344CB8AC3E}">
        <p14:creationId xmlns:p14="http://schemas.microsoft.com/office/powerpoint/2010/main" val="1912750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6255559"/>
          </a:xfrm>
          <a:prstGeom prst="rect">
            <a:avLst/>
          </a:prstGeom>
        </p:spPr>
        <p:txBody>
          <a:bodyPr wrap="square">
            <a:spAutoFit/>
          </a:bodyPr>
          <a:lstStyle/>
          <a:p>
            <a:r>
              <a:rPr lang="en-US" sz="4800" dirty="0" smtClean="0">
                <a:solidFill>
                  <a:srgbClr val="0070C0"/>
                </a:solidFill>
              </a:rPr>
              <a:t>Federal Case Law Developments</a:t>
            </a:r>
          </a:p>
          <a:p>
            <a:r>
              <a:rPr lang="en-US" sz="800" u="sng" dirty="0" smtClean="0">
                <a:solidFill>
                  <a:prstClr val="black"/>
                </a:solidFill>
              </a:rPr>
              <a:t>											</a:t>
            </a:r>
          </a:p>
          <a:p>
            <a:pPr defTabSz="576263">
              <a:spcAft>
                <a:spcPts val="300"/>
              </a:spcAft>
            </a:pPr>
            <a:endParaRPr lang="en-US" sz="800" dirty="0" smtClean="0">
              <a:solidFill>
                <a:prstClr val="black"/>
              </a:solidFill>
            </a:endParaRPr>
          </a:p>
          <a:p>
            <a:pPr defTabSz="576263">
              <a:spcAft>
                <a:spcPts val="300"/>
              </a:spcAft>
            </a:pPr>
            <a:r>
              <a:rPr lang="en-US" sz="1600" b="1" dirty="0" smtClean="0">
                <a:solidFill>
                  <a:prstClr val="black"/>
                </a:solidFill>
              </a:rPr>
              <a:t>Staying Awake is an Essential Function of the Job – </a:t>
            </a:r>
            <a:r>
              <a:rPr lang="en-US" sz="1600" b="1" i="1" dirty="0" smtClean="0">
                <a:solidFill>
                  <a:prstClr val="black"/>
                </a:solidFill>
              </a:rPr>
              <a:t>Clark v. Champion Nat’l Sec., Inc. </a:t>
            </a:r>
            <a:r>
              <a:rPr lang="en-US" sz="1600" b="1" dirty="0" smtClean="0">
                <a:solidFill>
                  <a:prstClr val="black"/>
                </a:solidFill>
              </a:rPr>
              <a:t>– 5</a:t>
            </a:r>
            <a:r>
              <a:rPr lang="en-US" sz="1600" b="1" baseline="30000" dirty="0" smtClean="0">
                <a:solidFill>
                  <a:prstClr val="black"/>
                </a:solidFill>
              </a:rPr>
              <a:t>th</a:t>
            </a:r>
            <a:r>
              <a:rPr lang="en-US" sz="1600" b="1" dirty="0" smtClean="0">
                <a:solidFill>
                  <a:prstClr val="black"/>
                </a:solidFill>
              </a:rPr>
              <a:t> Circuit (Jan 14, 2020)</a:t>
            </a:r>
          </a:p>
          <a:p>
            <a:pPr defTabSz="576263">
              <a:spcAft>
                <a:spcPts val="300"/>
              </a:spcAft>
            </a:pPr>
            <a:endParaRPr lang="en-US" sz="1200" b="1" dirty="0" smtClean="0">
              <a:solidFill>
                <a:prstClr val="black"/>
              </a:solidFill>
            </a:endParaRPr>
          </a:p>
          <a:p>
            <a:pPr marL="285750" indent="-285750" defTabSz="576263">
              <a:spcAft>
                <a:spcPts val="600"/>
              </a:spcAft>
              <a:buFont typeface="Wingdings" panose="05000000000000000000" pitchFamily="2" charset="2"/>
              <a:buChar char="§"/>
            </a:pPr>
            <a:r>
              <a:rPr lang="en-US" sz="1600" dirty="0" smtClean="0">
                <a:solidFill>
                  <a:prstClr val="black"/>
                </a:solidFill>
              </a:rPr>
              <a:t>Security Guard company had an “alertness policy” – sleeping on the job was terminable offense (with photo and two witnesses)</a:t>
            </a:r>
          </a:p>
          <a:p>
            <a:pPr marL="285750" indent="-285750" defTabSz="576263">
              <a:spcAft>
                <a:spcPts val="600"/>
              </a:spcAft>
              <a:buFont typeface="Wingdings" panose="05000000000000000000" pitchFamily="2" charset="2"/>
              <a:buChar char="§"/>
            </a:pPr>
            <a:r>
              <a:rPr lang="en-US" sz="1600" dirty="0" smtClean="0">
                <a:solidFill>
                  <a:prstClr val="black"/>
                </a:solidFill>
              </a:rPr>
              <a:t>Clark was insulin dependent diabetic who had been provided two reasonable accommodations</a:t>
            </a:r>
          </a:p>
          <a:p>
            <a:pPr marL="288925" lvl="1" indent="-285750" defTabSz="569913">
              <a:spcAft>
                <a:spcPts val="600"/>
              </a:spcAft>
              <a:buFont typeface="Wingdings" panose="05000000000000000000" pitchFamily="2" charset="2"/>
              <a:buChar char="§"/>
            </a:pPr>
            <a:r>
              <a:rPr lang="en-US" sz="1600" dirty="0" smtClean="0">
                <a:solidFill>
                  <a:prstClr val="black"/>
                </a:solidFill>
              </a:rPr>
              <a:t>Clark’s manager caught him sleeping on the job </a:t>
            </a:r>
          </a:p>
          <a:p>
            <a:pPr marL="288925" lvl="1" indent="-285750" defTabSz="569913">
              <a:spcAft>
                <a:spcPts val="600"/>
              </a:spcAft>
              <a:buFont typeface="Wingdings" panose="05000000000000000000" pitchFamily="2" charset="2"/>
              <a:buChar char="§"/>
            </a:pPr>
            <a:r>
              <a:rPr lang="en-US" sz="1600" dirty="0" smtClean="0">
                <a:solidFill>
                  <a:prstClr val="black"/>
                </a:solidFill>
              </a:rPr>
              <a:t>Clark told his manager he may be experiencing a diabetic emergency and went to ER </a:t>
            </a:r>
          </a:p>
          <a:p>
            <a:pPr marL="288925" lvl="1" indent="-285750" defTabSz="569913">
              <a:spcAft>
                <a:spcPts val="600"/>
              </a:spcAft>
              <a:buFont typeface="Wingdings" panose="05000000000000000000" pitchFamily="2" charset="2"/>
              <a:buChar char="§"/>
            </a:pPr>
            <a:r>
              <a:rPr lang="en-US" sz="1600" dirty="0" smtClean="0">
                <a:solidFill>
                  <a:prstClr val="black"/>
                </a:solidFill>
              </a:rPr>
              <a:t>Clark’s claims were dismissed</a:t>
            </a:r>
          </a:p>
          <a:p>
            <a:pPr marL="746125" lvl="2" indent="-285750" defTabSz="569913">
              <a:spcAft>
                <a:spcPts val="600"/>
              </a:spcAft>
              <a:buFont typeface="Wingdings" panose="05000000000000000000" pitchFamily="2" charset="2"/>
              <a:buChar char="Ø"/>
            </a:pPr>
            <a:r>
              <a:rPr lang="en-US" sz="1600" dirty="0" smtClean="0">
                <a:solidFill>
                  <a:prstClr val="black"/>
                </a:solidFill>
              </a:rPr>
              <a:t>ADA does not insulate employee from adverse action for misconduct</a:t>
            </a:r>
          </a:p>
          <a:p>
            <a:pPr marL="742950" lvl="3" indent="-285750" defTabSz="569913">
              <a:spcAft>
                <a:spcPts val="600"/>
              </a:spcAft>
              <a:buFont typeface="Wingdings" panose="05000000000000000000" pitchFamily="2" charset="2"/>
              <a:buChar char="Ø"/>
            </a:pPr>
            <a:r>
              <a:rPr lang="en-US" sz="1600" dirty="0" smtClean="0">
                <a:solidFill>
                  <a:prstClr val="black"/>
                </a:solidFill>
              </a:rPr>
              <a:t>Clark was not a “qualified individual” under the ADA</a:t>
            </a:r>
          </a:p>
          <a:p>
            <a:pPr marL="1203325" lvl="4" indent="-288925" defTabSz="569913">
              <a:spcAft>
                <a:spcPts val="600"/>
              </a:spcAft>
              <a:buFont typeface="Arial" panose="020B0604020202020204" pitchFamily="34" charset="0"/>
              <a:buChar char="•"/>
            </a:pPr>
            <a:r>
              <a:rPr lang="en-US" sz="1600" dirty="0" smtClean="0">
                <a:solidFill>
                  <a:prstClr val="black"/>
                </a:solidFill>
              </a:rPr>
              <a:t>There was no evidence he could perform essential function – staying awake </a:t>
            </a:r>
            <a:r>
              <a:rPr lang="en-US" sz="1600" dirty="0">
                <a:solidFill>
                  <a:prstClr val="black"/>
                </a:solidFill>
              </a:rPr>
              <a:t>– </a:t>
            </a:r>
            <a:r>
              <a:rPr lang="en-US" sz="1600" dirty="0" smtClean="0">
                <a:solidFill>
                  <a:prstClr val="black"/>
                </a:solidFill>
              </a:rPr>
              <a:t>with or without accommodation</a:t>
            </a:r>
          </a:p>
          <a:p>
            <a:pPr marL="742950" lvl="3" indent="-285750" defTabSz="569913">
              <a:spcAft>
                <a:spcPts val="600"/>
              </a:spcAft>
              <a:buFont typeface="Wingdings" panose="05000000000000000000" pitchFamily="2" charset="2"/>
              <a:buChar char="Ø"/>
            </a:pPr>
            <a:r>
              <a:rPr lang="en-US" sz="1600" dirty="0" smtClean="0">
                <a:solidFill>
                  <a:prstClr val="black"/>
                </a:solidFill>
              </a:rPr>
              <a:t>Clark never engaged in interactive process</a:t>
            </a:r>
          </a:p>
          <a:p>
            <a:pPr marL="1203325" lvl="4" indent="-288925" defTabSz="569913">
              <a:spcAft>
                <a:spcPts val="600"/>
              </a:spcAft>
              <a:buFont typeface="Arial" panose="020B0604020202020204" pitchFamily="34" charset="0"/>
              <a:buChar char="•"/>
            </a:pPr>
            <a:r>
              <a:rPr lang="en-US" sz="1600" dirty="0" smtClean="0">
                <a:solidFill>
                  <a:prstClr val="black"/>
                </a:solidFill>
              </a:rPr>
              <a:t>He never proposed an accommodation for diabetes-induced unconsciousness</a:t>
            </a:r>
          </a:p>
          <a:p>
            <a:pPr marL="746125" lvl="3" indent="-288925" defTabSz="569913">
              <a:spcAft>
                <a:spcPts val="600"/>
              </a:spcAft>
              <a:buFont typeface="Wingdings" panose="05000000000000000000" pitchFamily="2" charset="2"/>
              <a:buChar char="Ø"/>
            </a:pPr>
            <a:r>
              <a:rPr lang="en-US" sz="1600" dirty="0" smtClean="0">
                <a:solidFill>
                  <a:prstClr val="black"/>
                </a:solidFill>
              </a:rPr>
              <a:t>Clark was really seeking an “after-the-fact” retroactive exception to the alertness policy</a:t>
            </a:r>
          </a:p>
          <a:p>
            <a:pPr defTabSz="576263">
              <a:spcAft>
                <a:spcPts val="1200"/>
              </a:spcAft>
            </a:pPr>
            <a:endParaRPr lang="en-US" sz="2000" dirty="0">
              <a:solidFill>
                <a:prstClr val="black"/>
              </a:solidFill>
            </a:endParaRPr>
          </a:p>
          <a:p>
            <a:pPr defTabSz="576263">
              <a:spcAft>
                <a:spcPts val="300"/>
              </a:spcAft>
            </a:pPr>
            <a:r>
              <a:rPr lang="en-US" sz="2000" u="sng" dirty="0" smtClean="0">
                <a:solidFill>
                  <a:prstClr val="black"/>
                </a:solidFill>
              </a:rPr>
              <a:t/>
            </a:r>
            <a:br>
              <a:rPr lang="en-US" sz="2000" u="sng" dirty="0" smtClean="0">
                <a:solidFill>
                  <a:prstClr val="black"/>
                </a:solidFill>
              </a:rPr>
            </a:br>
            <a:endParaRPr lang="en-US" sz="2000" u="sng" dirty="0" smtClean="0">
              <a:solidFill>
                <a:prstClr val="black"/>
              </a:solidFill>
            </a:endParaRPr>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smtClean="0">
                <a:solidFill>
                  <a:prstClr val="black"/>
                </a:solidFill>
              </a:rPr>
              <a:t>©2020 Barney </a:t>
            </a:r>
            <a:r>
              <a:rPr lang="en-US" dirty="0">
                <a:solidFill>
                  <a:prstClr val="black"/>
                </a:solidFill>
              </a:rPr>
              <a:t>McKenna &amp; Olmstead, P.C.</a:t>
            </a:r>
          </a:p>
        </p:txBody>
      </p:sp>
      <p:pic>
        <p:nvPicPr>
          <p:cNvPr id="5" name="Picture 4" descr="cid:2B7DDA19-D99B-4FEC-A258-2D00BB33AE8C"/>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459908" y="6255745"/>
            <a:ext cx="514350" cy="514350"/>
          </a:xfrm>
          <a:prstGeom prst="rect">
            <a:avLst/>
          </a:prstGeom>
          <a:noFill/>
          <a:ln>
            <a:noFill/>
          </a:ln>
        </p:spPr>
      </p:pic>
    </p:spTree>
    <p:extLst>
      <p:ext uri="{BB962C8B-B14F-4D97-AF65-F5344CB8AC3E}">
        <p14:creationId xmlns:p14="http://schemas.microsoft.com/office/powerpoint/2010/main" val="2108141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1169551"/>
          </a:xfrm>
          <a:prstGeom prst="rect">
            <a:avLst/>
          </a:prstGeom>
        </p:spPr>
        <p:txBody>
          <a:bodyPr wrap="square">
            <a:spAutoFit/>
          </a:bodyPr>
          <a:lstStyle/>
          <a:p>
            <a:pPr defTabSz="576263">
              <a:spcAft>
                <a:spcPts val="1200"/>
              </a:spcAft>
            </a:pPr>
            <a:endParaRPr lang="en-US" sz="2000" dirty="0">
              <a:solidFill>
                <a:prstClr val="black"/>
              </a:solidFill>
            </a:endParaRPr>
          </a:p>
          <a:p>
            <a:pPr defTabSz="576263">
              <a:spcAft>
                <a:spcPts val="300"/>
              </a:spcAft>
            </a:pPr>
            <a:r>
              <a:rPr lang="en-US" sz="2000" u="sng" dirty="0" smtClean="0">
                <a:solidFill>
                  <a:prstClr val="black"/>
                </a:solidFill>
              </a:rPr>
              <a:t/>
            </a:r>
            <a:br>
              <a:rPr lang="en-US" sz="2000" u="sng" dirty="0" smtClean="0">
                <a:solidFill>
                  <a:prstClr val="black"/>
                </a:solidFill>
              </a:rPr>
            </a:br>
            <a:endParaRPr lang="en-US" sz="2000" u="sng" dirty="0" smtClean="0">
              <a:solidFill>
                <a:prstClr val="black"/>
              </a:solidFill>
            </a:endParaRPr>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smtClean="0">
                <a:solidFill>
                  <a:prstClr val="black"/>
                </a:solidFill>
              </a:rPr>
              <a:t>©2020 Barney </a:t>
            </a:r>
            <a:r>
              <a:rPr lang="en-US" dirty="0">
                <a:solidFill>
                  <a:prstClr val="black"/>
                </a:solidFill>
              </a:rPr>
              <a:t>McKenna &amp; Olmstead, P.C.</a:t>
            </a:r>
          </a:p>
        </p:txBody>
      </p:sp>
      <p:sp>
        <p:nvSpPr>
          <p:cNvPr id="2" name="Rectangle 1"/>
          <p:cNvSpPr/>
          <p:nvPr/>
        </p:nvSpPr>
        <p:spPr>
          <a:xfrm>
            <a:off x="416459" y="344032"/>
            <a:ext cx="11641417" cy="5960606"/>
          </a:xfrm>
          <a:prstGeom prst="rect">
            <a:avLst/>
          </a:prstGeom>
        </p:spPr>
        <p:txBody>
          <a:bodyPr wrap="square">
            <a:spAutoFit/>
          </a:bodyPr>
          <a:lstStyle/>
          <a:p>
            <a:r>
              <a:rPr lang="en-US" sz="3200" dirty="0">
                <a:solidFill>
                  <a:srgbClr val="0070C0"/>
                </a:solidFill>
              </a:rPr>
              <a:t>The ten best things to say if you get caught sleeping at your </a:t>
            </a:r>
            <a:r>
              <a:rPr lang="en-US" sz="3200" dirty="0" smtClean="0">
                <a:solidFill>
                  <a:srgbClr val="0070C0"/>
                </a:solidFill>
              </a:rPr>
              <a:t>desk</a:t>
            </a:r>
            <a:endParaRPr lang="en-US" sz="3200" dirty="0">
              <a:solidFill>
                <a:srgbClr val="0070C0"/>
              </a:solidFill>
            </a:endParaRPr>
          </a:p>
          <a:p>
            <a:pPr>
              <a:spcAft>
                <a:spcPts val="1600"/>
              </a:spcAft>
            </a:pPr>
            <a:endParaRPr lang="en-US" dirty="0" smtClean="0">
              <a:solidFill>
                <a:prstClr val="black"/>
              </a:solidFill>
            </a:endParaRPr>
          </a:p>
          <a:p>
            <a:pPr>
              <a:spcAft>
                <a:spcPts val="1600"/>
              </a:spcAft>
            </a:pPr>
            <a:r>
              <a:rPr lang="en-US" dirty="0" smtClean="0">
                <a:solidFill>
                  <a:prstClr val="black"/>
                </a:solidFill>
              </a:rPr>
              <a:t>10</a:t>
            </a:r>
            <a:r>
              <a:rPr lang="en-US" dirty="0">
                <a:solidFill>
                  <a:prstClr val="black"/>
                </a:solidFill>
              </a:rPr>
              <a:t>. </a:t>
            </a:r>
            <a:r>
              <a:rPr lang="en-US" dirty="0" smtClean="0">
                <a:solidFill>
                  <a:prstClr val="black"/>
                </a:solidFill>
              </a:rPr>
              <a:t>	“</a:t>
            </a:r>
            <a:r>
              <a:rPr lang="en-US" dirty="0">
                <a:solidFill>
                  <a:prstClr val="black"/>
                </a:solidFill>
              </a:rPr>
              <a:t>They told me at the blood bank this might happen.”</a:t>
            </a:r>
          </a:p>
          <a:p>
            <a:pPr>
              <a:spcAft>
                <a:spcPts val="1600"/>
              </a:spcAft>
            </a:pPr>
            <a:r>
              <a:rPr lang="en-US" dirty="0">
                <a:solidFill>
                  <a:prstClr val="black"/>
                </a:solidFill>
              </a:rPr>
              <a:t>9. </a:t>
            </a:r>
            <a:r>
              <a:rPr lang="en-US" dirty="0" smtClean="0">
                <a:solidFill>
                  <a:prstClr val="black"/>
                </a:solidFill>
              </a:rPr>
              <a:t>	“</a:t>
            </a:r>
            <a:r>
              <a:rPr lang="en-US" dirty="0">
                <a:solidFill>
                  <a:prstClr val="black"/>
                </a:solidFill>
              </a:rPr>
              <a:t>This is just a 15-minute power nap like they raved about in that time management course you sent me to.”</a:t>
            </a:r>
          </a:p>
          <a:p>
            <a:pPr>
              <a:spcAft>
                <a:spcPts val="1600"/>
              </a:spcAft>
            </a:pPr>
            <a:r>
              <a:rPr lang="en-US" dirty="0">
                <a:solidFill>
                  <a:prstClr val="black"/>
                </a:solidFill>
              </a:rPr>
              <a:t>8. </a:t>
            </a:r>
            <a:r>
              <a:rPr lang="en-US" dirty="0" smtClean="0">
                <a:solidFill>
                  <a:prstClr val="black"/>
                </a:solidFill>
              </a:rPr>
              <a:t>	“</a:t>
            </a:r>
            <a:r>
              <a:rPr lang="en-US" dirty="0">
                <a:solidFill>
                  <a:prstClr val="black"/>
                </a:solidFill>
              </a:rPr>
              <a:t>Whew! Guess I left the top off the white-out. You probably got here just in time.”</a:t>
            </a:r>
          </a:p>
          <a:p>
            <a:pPr>
              <a:spcAft>
                <a:spcPts val="1600"/>
              </a:spcAft>
            </a:pPr>
            <a:r>
              <a:rPr lang="en-US" dirty="0">
                <a:solidFill>
                  <a:prstClr val="black"/>
                </a:solidFill>
              </a:rPr>
              <a:t>7</a:t>
            </a:r>
            <a:r>
              <a:rPr lang="en-US" dirty="0" smtClean="0">
                <a:solidFill>
                  <a:prstClr val="black"/>
                </a:solidFill>
              </a:rPr>
              <a:t>.	“</a:t>
            </a:r>
            <a:r>
              <a:rPr lang="en-US" dirty="0">
                <a:solidFill>
                  <a:prstClr val="black"/>
                </a:solidFill>
              </a:rPr>
              <a:t>I wasn’t sleeping, I was meditating on the mission statement and envisioning a new paradigm.”</a:t>
            </a:r>
          </a:p>
          <a:p>
            <a:pPr>
              <a:spcAft>
                <a:spcPts val="1600"/>
              </a:spcAft>
            </a:pPr>
            <a:r>
              <a:rPr lang="en-US" dirty="0">
                <a:solidFill>
                  <a:prstClr val="black"/>
                </a:solidFill>
              </a:rPr>
              <a:t>6. </a:t>
            </a:r>
            <a:r>
              <a:rPr lang="en-US" dirty="0" smtClean="0">
                <a:solidFill>
                  <a:prstClr val="black"/>
                </a:solidFill>
              </a:rPr>
              <a:t>	“</a:t>
            </a:r>
            <a:r>
              <a:rPr lang="en-US" dirty="0">
                <a:solidFill>
                  <a:prstClr val="black"/>
                </a:solidFill>
              </a:rPr>
              <a:t>I was testing my keyboard for drool resistance.”</a:t>
            </a:r>
          </a:p>
          <a:p>
            <a:pPr>
              <a:spcAft>
                <a:spcPts val="1600"/>
              </a:spcAft>
            </a:pPr>
            <a:r>
              <a:rPr lang="en-US" dirty="0">
                <a:solidFill>
                  <a:prstClr val="black"/>
                </a:solidFill>
              </a:rPr>
              <a:t>5. </a:t>
            </a:r>
            <a:r>
              <a:rPr lang="en-US" dirty="0" smtClean="0">
                <a:solidFill>
                  <a:prstClr val="black"/>
                </a:solidFill>
              </a:rPr>
              <a:t>	“</a:t>
            </a:r>
            <a:r>
              <a:rPr lang="en-US" dirty="0">
                <a:solidFill>
                  <a:prstClr val="black"/>
                </a:solidFill>
              </a:rPr>
              <a:t>I was doing a highly specific yoga exercise to relieve work-related stress. Do you discriminate against people who </a:t>
            </a:r>
            <a:r>
              <a:rPr lang="en-US" dirty="0" smtClean="0">
                <a:solidFill>
                  <a:prstClr val="black"/>
                </a:solidFill>
              </a:rPr>
              <a:t>	practice </a:t>
            </a:r>
            <a:r>
              <a:rPr lang="en-US" dirty="0">
                <a:solidFill>
                  <a:prstClr val="black"/>
                </a:solidFill>
              </a:rPr>
              <a:t>yoga?”</a:t>
            </a:r>
          </a:p>
          <a:p>
            <a:pPr>
              <a:spcAft>
                <a:spcPts val="1600"/>
              </a:spcAft>
            </a:pPr>
            <a:r>
              <a:rPr lang="en-US" dirty="0">
                <a:solidFill>
                  <a:prstClr val="black"/>
                </a:solidFill>
              </a:rPr>
              <a:t>4. </a:t>
            </a:r>
            <a:r>
              <a:rPr lang="en-US" dirty="0" smtClean="0">
                <a:solidFill>
                  <a:prstClr val="black"/>
                </a:solidFill>
              </a:rPr>
              <a:t>	“</a:t>
            </a:r>
            <a:r>
              <a:rPr lang="en-US" dirty="0">
                <a:solidFill>
                  <a:prstClr val="black"/>
                </a:solidFill>
              </a:rPr>
              <a:t>Why did you interrupt me? I had almost figured out a solution to our biggest problem.”</a:t>
            </a:r>
          </a:p>
          <a:p>
            <a:pPr>
              <a:spcAft>
                <a:spcPts val="1600"/>
              </a:spcAft>
            </a:pPr>
            <a:r>
              <a:rPr lang="en-US" dirty="0">
                <a:solidFill>
                  <a:prstClr val="black"/>
                </a:solidFill>
              </a:rPr>
              <a:t>3. </a:t>
            </a:r>
            <a:r>
              <a:rPr lang="en-US" dirty="0" smtClean="0">
                <a:solidFill>
                  <a:prstClr val="black"/>
                </a:solidFill>
              </a:rPr>
              <a:t>	“</a:t>
            </a:r>
            <a:r>
              <a:rPr lang="en-US" dirty="0">
                <a:solidFill>
                  <a:prstClr val="black"/>
                </a:solidFill>
              </a:rPr>
              <a:t>The coffee machine is broken.”</a:t>
            </a:r>
          </a:p>
          <a:p>
            <a:pPr>
              <a:spcAft>
                <a:spcPts val="1600"/>
              </a:spcAft>
            </a:pPr>
            <a:r>
              <a:rPr lang="en-US" dirty="0">
                <a:solidFill>
                  <a:prstClr val="black"/>
                </a:solidFill>
              </a:rPr>
              <a:t>2. </a:t>
            </a:r>
            <a:r>
              <a:rPr lang="en-US" dirty="0" smtClean="0">
                <a:solidFill>
                  <a:prstClr val="black"/>
                </a:solidFill>
              </a:rPr>
              <a:t>	“</a:t>
            </a:r>
            <a:r>
              <a:rPr lang="en-US" dirty="0">
                <a:solidFill>
                  <a:prstClr val="black"/>
                </a:solidFill>
              </a:rPr>
              <a:t>Someone must have put decaf in the wrong pot.”</a:t>
            </a:r>
          </a:p>
          <a:p>
            <a:pPr>
              <a:spcAft>
                <a:spcPts val="1600"/>
              </a:spcAft>
            </a:pPr>
            <a:r>
              <a:rPr lang="en-US" dirty="0">
                <a:solidFill>
                  <a:prstClr val="black"/>
                </a:solidFill>
              </a:rPr>
              <a:t>1. </a:t>
            </a:r>
            <a:r>
              <a:rPr lang="en-US" dirty="0" smtClean="0">
                <a:solidFill>
                  <a:prstClr val="black"/>
                </a:solidFill>
              </a:rPr>
              <a:t>	“ </a:t>
            </a:r>
            <a:r>
              <a:rPr lang="en-US" dirty="0">
                <a:solidFill>
                  <a:prstClr val="black"/>
                </a:solidFill>
              </a:rPr>
              <a:t>…in Jesus’ name, Amen.”</a:t>
            </a:r>
          </a:p>
        </p:txBody>
      </p:sp>
      <p:pic>
        <p:nvPicPr>
          <p:cNvPr id="6" name="Picture 5" descr="cid:2B7DDA19-D99B-4FEC-A258-2D00BB33AE8C"/>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459908" y="6255745"/>
            <a:ext cx="514350" cy="514350"/>
          </a:xfrm>
          <a:prstGeom prst="rect">
            <a:avLst/>
          </a:prstGeom>
          <a:noFill/>
          <a:ln>
            <a:noFill/>
          </a:ln>
        </p:spPr>
      </p:pic>
    </p:spTree>
    <p:extLst>
      <p:ext uri="{BB962C8B-B14F-4D97-AF65-F5344CB8AC3E}">
        <p14:creationId xmlns:p14="http://schemas.microsoft.com/office/powerpoint/2010/main" val="3260885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6668" y="127002"/>
            <a:ext cx="11006667" cy="7317388"/>
          </a:xfrm>
          <a:prstGeom prst="rect">
            <a:avLst/>
          </a:prstGeom>
        </p:spPr>
        <p:txBody>
          <a:bodyPr wrap="square">
            <a:spAutoFit/>
          </a:bodyPr>
          <a:lstStyle/>
          <a:p>
            <a:r>
              <a:rPr lang="en-US" sz="4800" dirty="0" smtClean="0">
                <a:solidFill>
                  <a:srgbClr val="0070C0"/>
                </a:solidFill>
              </a:rPr>
              <a:t>Federal Case Law Developments</a:t>
            </a:r>
          </a:p>
          <a:p>
            <a:r>
              <a:rPr lang="en-US" sz="800" u="sng" dirty="0" smtClean="0">
                <a:solidFill>
                  <a:prstClr val="black"/>
                </a:solidFill>
              </a:rPr>
              <a:t>											</a:t>
            </a:r>
          </a:p>
          <a:p>
            <a:pPr defTabSz="576263">
              <a:spcAft>
                <a:spcPts val="300"/>
              </a:spcAft>
            </a:pPr>
            <a:endParaRPr lang="en-US" sz="800" dirty="0" smtClean="0">
              <a:solidFill>
                <a:prstClr val="black"/>
              </a:solidFill>
            </a:endParaRPr>
          </a:p>
          <a:p>
            <a:pPr defTabSz="576263">
              <a:spcAft>
                <a:spcPts val="300"/>
              </a:spcAft>
            </a:pPr>
            <a:r>
              <a:rPr lang="en-US" b="1" dirty="0" smtClean="0">
                <a:solidFill>
                  <a:prstClr val="black"/>
                </a:solidFill>
              </a:rPr>
              <a:t>Obesity Alone is Not a Disability – </a:t>
            </a:r>
            <a:r>
              <a:rPr lang="en-US" b="1" i="1" dirty="0" smtClean="0">
                <a:solidFill>
                  <a:prstClr val="black"/>
                </a:solidFill>
              </a:rPr>
              <a:t>Richardson v. Chicago Transit Authority</a:t>
            </a:r>
            <a:r>
              <a:rPr lang="en-US" b="1" dirty="0" smtClean="0">
                <a:solidFill>
                  <a:prstClr val="black"/>
                </a:solidFill>
              </a:rPr>
              <a:t> – </a:t>
            </a:r>
            <a:r>
              <a:rPr lang="en-US" sz="1600" b="1" dirty="0" smtClean="0">
                <a:solidFill>
                  <a:prstClr val="black"/>
                </a:solidFill>
              </a:rPr>
              <a:t>7</a:t>
            </a:r>
            <a:r>
              <a:rPr lang="en-US" sz="1600" b="1" baseline="30000" dirty="0" smtClean="0">
                <a:solidFill>
                  <a:prstClr val="black"/>
                </a:solidFill>
              </a:rPr>
              <a:t>th</a:t>
            </a:r>
            <a:r>
              <a:rPr lang="en-US" sz="1600" b="1" dirty="0" smtClean="0">
                <a:solidFill>
                  <a:prstClr val="black"/>
                </a:solidFill>
              </a:rPr>
              <a:t> Circuit </a:t>
            </a:r>
            <a:r>
              <a:rPr lang="en-US" b="1" dirty="0" smtClean="0">
                <a:solidFill>
                  <a:prstClr val="black"/>
                </a:solidFill>
              </a:rPr>
              <a:t> </a:t>
            </a:r>
            <a:r>
              <a:rPr lang="en-US" sz="1600" b="1" dirty="0">
                <a:solidFill>
                  <a:prstClr val="black"/>
                </a:solidFill>
              </a:rPr>
              <a:t>(June 12, 2019)</a:t>
            </a:r>
          </a:p>
          <a:p>
            <a:pPr defTabSz="576263">
              <a:spcAft>
                <a:spcPts val="300"/>
              </a:spcAft>
            </a:pPr>
            <a:endParaRPr lang="en-US" sz="1200" b="1" dirty="0">
              <a:solidFill>
                <a:prstClr val="black"/>
              </a:solidFill>
            </a:endParaRPr>
          </a:p>
          <a:p>
            <a:pPr marL="285750" indent="-285750" defTabSz="576263">
              <a:spcAft>
                <a:spcPts val="1200"/>
              </a:spcAft>
              <a:buFont typeface="Wingdings" panose="05000000000000000000" pitchFamily="2" charset="2"/>
              <a:buChar char="§"/>
            </a:pPr>
            <a:r>
              <a:rPr lang="en-US" dirty="0" smtClean="0">
                <a:solidFill>
                  <a:prstClr val="black"/>
                </a:solidFill>
              </a:rPr>
              <a:t>Richardson weighed 566 pounds, on leave for blood pressure, medically cleared to return as bus driver</a:t>
            </a:r>
          </a:p>
          <a:p>
            <a:pPr marL="285750" lvl="1" indent="-285750" defTabSz="576263">
              <a:spcAft>
                <a:spcPts val="1200"/>
              </a:spcAft>
              <a:buFont typeface="Wingdings" panose="05000000000000000000" pitchFamily="2" charset="2"/>
              <a:buChar char="§"/>
            </a:pPr>
            <a:r>
              <a:rPr lang="en-US" dirty="0" smtClean="0">
                <a:solidFill>
                  <a:prstClr val="black"/>
                </a:solidFill>
              </a:rPr>
              <a:t>Richardson did not pass employer’s safety assessment </a:t>
            </a:r>
          </a:p>
          <a:p>
            <a:pPr marL="742950" lvl="2" indent="-285750" defTabSz="576263">
              <a:spcAft>
                <a:spcPts val="1200"/>
              </a:spcAft>
              <a:buFont typeface="Wingdings" panose="05000000000000000000" pitchFamily="2" charset="2"/>
              <a:buChar char="Ø"/>
            </a:pPr>
            <a:r>
              <a:rPr lang="en-US" dirty="0">
                <a:solidFill>
                  <a:prstClr val="black"/>
                </a:solidFill>
              </a:rPr>
              <a:t>U</a:t>
            </a:r>
            <a:r>
              <a:rPr lang="en-US" dirty="0" smtClean="0">
                <a:solidFill>
                  <a:prstClr val="black"/>
                </a:solidFill>
              </a:rPr>
              <a:t>nable to do hand-over-hand turns, foot on gas and brake at same time, body hung over seat</a:t>
            </a:r>
          </a:p>
          <a:p>
            <a:pPr marL="742950" lvl="2" indent="-285750" defTabSz="576263">
              <a:spcAft>
                <a:spcPts val="1200"/>
              </a:spcAft>
              <a:buFont typeface="Wingdings" panose="05000000000000000000" pitchFamily="2" charset="2"/>
              <a:buChar char="Ø"/>
            </a:pPr>
            <a:r>
              <a:rPr lang="en-US" dirty="0" smtClean="0">
                <a:solidFill>
                  <a:prstClr val="black"/>
                </a:solidFill>
              </a:rPr>
              <a:t>Employer terminated after failure to provide medical documentation to extend leave</a:t>
            </a:r>
          </a:p>
          <a:p>
            <a:pPr marL="742950" lvl="2" indent="-285750" defTabSz="576263">
              <a:spcAft>
                <a:spcPts val="1200"/>
              </a:spcAft>
              <a:buFont typeface="Wingdings" panose="05000000000000000000" pitchFamily="2" charset="2"/>
              <a:buChar char="Ø"/>
            </a:pPr>
            <a:r>
              <a:rPr lang="en-US" dirty="0" smtClean="0">
                <a:solidFill>
                  <a:prstClr val="black"/>
                </a:solidFill>
              </a:rPr>
              <a:t>Richardson claimed “regarded as” disabled </a:t>
            </a:r>
          </a:p>
          <a:p>
            <a:pPr marL="285750" indent="-285750" defTabSz="576263">
              <a:spcAft>
                <a:spcPts val="1800"/>
              </a:spcAft>
              <a:buFont typeface="Wingdings" panose="05000000000000000000" pitchFamily="2" charset="2"/>
              <a:buChar char="§"/>
            </a:pPr>
            <a:r>
              <a:rPr lang="en-US" dirty="0">
                <a:solidFill>
                  <a:prstClr val="black"/>
                </a:solidFill>
              </a:rPr>
              <a:t>Extreme obesity is not an impairment without evidence of an underlying physiological disorder</a:t>
            </a:r>
          </a:p>
          <a:p>
            <a:pPr marL="285750" indent="-285750" defTabSz="576263">
              <a:spcAft>
                <a:spcPts val="1800"/>
              </a:spcAft>
              <a:buFont typeface="Wingdings" panose="05000000000000000000" pitchFamily="2" charset="2"/>
              <a:buChar char="§"/>
            </a:pPr>
            <a:r>
              <a:rPr lang="en-US" dirty="0">
                <a:solidFill>
                  <a:prstClr val="black"/>
                </a:solidFill>
              </a:rPr>
              <a:t>29 C.F.R. § 1630.2(h)(1) – </a:t>
            </a:r>
            <a:r>
              <a:rPr lang="en-US" i="1" dirty="0">
                <a:solidFill>
                  <a:prstClr val="black"/>
                </a:solidFill>
              </a:rPr>
              <a:t>Physical Impairment </a:t>
            </a:r>
            <a:r>
              <a:rPr lang="en-US" dirty="0">
                <a:solidFill>
                  <a:prstClr val="black"/>
                </a:solidFill>
              </a:rPr>
              <a:t>means</a:t>
            </a:r>
            <a:r>
              <a:rPr lang="en-US" i="1" dirty="0">
                <a:solidFill>
                  <a:prstClr val="black"/>
                </a:solidFill>
              </a:rPr>
              <a:t> - </a:t>
            </a:r>
            <a:r>
              <a:rPr lang="en-US" dirty="0">
                <a:solidFill>
                  <a:prstClr val="black"/>
                </a:solidFill>
              </a:rPr>
              <a:t>Any </a:t>
            </a:r>
            <a:r>
              <a:rPr lang="en-US" u="sng" dirty="0">
                <a:solidFill>
                  <a:prstClr val="black"/>
                </a:solidFill>
              </a:rPr>
              <a:t>physiological disorder or </a:t>
            </a:r>
            <a:r>
              <a:rPr lang="en-US" u="sng" dirty="0" smtClean="0">
                <a:solidFill>
                  <a:prstClr val="black"/>
                </a:solidFill>
              </a:rPr>
              <a:t>condition…</a:t>
            </a:r>
            <a:endParaRPr lang="en-US" u="sng" dirty="0">
              <a:solidFill>
                <a:prstClr val="black"/>
              </a:solidFill>
            </a:endParaRPr>
          </a:p>
          <a:p>
            <a:pPr marL="285750" indent="-285750" defTabSz="576263">
              <a:spcAft>
                <a:spcPts val="1800"/>
              </a:spcAft>
              <a:buFont typeface="Wingdings" panose="05000000000000000000" pitchFamily="2" charset="2"/>
              <a:buChar char="§"/>
            </a:pPr>
            <a:r>
              <a:rPr lang="en-US" dirty="0">
                <a:solidFill>
                  <a:prstClr val="black"/>
                </a:solidFill>
              </a:rPr>
              <a:t>EEOC Interpretive Guidance – “impairment” does not include </a:t>
            </a:r>
            <a:r>
              <a:rPr lang="en-US" dirty="0" smtClean="0">
                <a:solidFill>
                  <a:prstClr val="black"/>
                </a:solidFill>
              </a:rPr>
              <a:t>eye color, height, weight…</a:t>
            </a:r>
          </a:p>
          <a:p>
            <a:pPr marL="285750" indent="-285750" defTabSz="576263">
              <a:spcAft>
                <a:spcPts val="1800"/>
              </a:spcAft>
              <a:buFont typeface="Wingdings" panose="05000000000000000000" pitchFamily="2" charset="2"/>
              <a:buChar char="§"/>
            </a:pPr>
            <a:r>
              <a:rPr lang="en-US" dirty="0" smtClean="0">
                <a:solidFill>
                  <a:prstClr val="black"/>
                </a:solidFill>
              </a:rPr>
              <a:t>7</a:t>
            </a:r>
            <a:r>
              <a:rPr lang="en-US" baseline="30000" dirty="0" smtClean="0">
                <a:solidFill>
                  <a:prstClr val="black"/>
                </a:solidFill>
              </a:rPr>
              <a:t>th</a:t>
            </a:r>
            <a:r>
              <a:rPr lang="en-US" dirty="0" smtClean="0">
                <a:solidFill>
                  <a:prstClr val="black"/>
                </a:solidFill>
              </a:rPr>
              <a:t> Circuit joins 2</a:t>
            </a:r>
            <a:r>
              <a:rPr lang="en-US" baseline="30000" dirty="0" smtClean="0">
                <a:solidFill>
                  <a:prstClr val="black"/>
                </a:solidFill>
              </a:rPr>
              <a:t>nd</a:t>
            </a:r>
            <a:r>
              <a:rPr lang="en-US" dirty="0" smtClean="0">
                <a:solidFill>
                  <a:prstClr val="black"/>
                </a:solidFill>
              </a:rPr>
              <a:t>, 6</a:t>
            </a:r>
            <a:r>
              <a:rPr lang="en-US" baseline="30000" dirty="0" smtClean="0">
                <a:solidFill>
                  <a:prstClr val="black"/>
                </a:solidFill>
              </a:rPr>
              <a:t>th</a:t>
            </a:r>
            <a:r>
              <a:rPr lang="en-US" dirty="0" smtClean="0">
                <a:solidFill>
                  <a:prstClr val="black"/>
                </a:solidFill>
              </a:rPr>
              <a:t> and 8</a:t>
            </a:r>
            <a:r>
              <a:rPr lang="en-US" baseline="30000" dirty="0" smtClean="0">
                <a:solidFill>
                  <a:prstClr val="black"/>
                </a:solidFill>
              </a:rPr>
              <a:t>th</a:t>
            </a:r>
            <a:r>
              <a:rPr lang="en-US" dirty="0" smtClean="0">
                <a:solidFill>
                  <a:prstClr val="black"/>
                </a:solidFill>
              </a:rPr>
              <a:t> Circuits stating impairment must have underlying physiological disorder</a:t>
            </a:r>
            <a:endParaRPr lang="en-US" dirty="0">
              <a:solidFill>
                <a:prstClr val="black"/>
              </a:solidFill>
            </a:endParaRPr>
          </a:p>
          <a:p>
            <a:pPr marL="457200" lvl="2" defTabSz="576263">
              <a:spcAft>
                <a:spcPts val="1800"/>
              </a:spcAft>
            </a:pPr>
            <a:endParaRPr lang="en-US" sz="2000" dirty="0" smtClean="0">
              <a:solidFill>
                <a:prstClr val="black"/>
              </a:solidFill>
            </a:endParaRPr>
          </a:p>
          <a:p>
            <a:pPr marL="285750" lvl="1" indent="-285750" defTabSz="576263">
              <a:spcAft>
                <a:spcPts val="1800"/>
              </a:spcAft>
              <a:buFont typeface="Wingdings" panose="05000000000000000000" pitchFamily="2" charset="2"/>
              <a:buChar char="§"/>
            </a:pPr>
            <a:endParaRPr lang="en-US" sz="2000" dirty="0">
              <a:solidFill>
                <a:prstClr val="black"/>
              </a:solidFill>
            </a:endParaRPr>
          </a:p>
          <a:p>
            <a:pPr defTabSz="576263">
              <a:spcAft>
                <a:spcPts val="1200"/>
              </a:spcAft>
            </a:pPr>
            <a:endParaRPr lang="en-US" sz="2000" dirty="0">
              <a:solidFill>
                <a:prstClr val="black"/>
              </a:solidFill>
            </a:endParaRPr>
          </a:p>
        </p:txBody>
      </p:sp>
      <p:sp>
        <p:nvSpPr>
          <p:cNvPr id="9" name="Rectangle 8"/>
          <p:cNvSpPr/>
          <p:nvPr/>
        </p:nvSpPr>
        <p:spPr>
          <a:xfrm>
            <a:off x="7974258" y="6402401"/>
            <a:ext cx="4083618" cy="369332"/>
          </a:xfrm>
          <a:prstGeom prst="rect">
            <a:avLst/>
          </a:prstGeom>
        </p:spPr>
        <p:txBody>
          <a:bodyPr wrap="none">
            <a:spAutoFit/>
          </a:bodyPr>
          <a:lstStyle/>
          <a:p>
            <a:pPr defTabSz="457166"/>
            <a:r>
              <a:rPr lang="en-US" dirty="0">
                <a:solidFill>
                  <a:prstClr val="black"/>
                </a:solidFill>
              </a:rPr>
              <a:t>©</a:t>
            </a:r>
            <a:r>
              <a:rPr lang="en-US" dirty="0" smtClean="0">
                <a:solidFill>
                  <a:prstClr val="black"/>
                </a:solidFill>
              </a:rPr>
              <a:t>2020 </a:t>
            </a:r>
            <a:r>
              <a:rPr lang="en-US" dirty="0">
                <a:solidFill>
                  <a:prstClr val="black"/>
                </a:solidFill>
              </a:rPr>
              <a:t>Barney McKenna &amp; Olmstead, P.C.</a:t>
            </a:r>
          </a:p>
        </p:txBody>
      </p:sp>
      <p:pic>
        <p:nvPicPr>
          <p:cNvPr id="5" name="Picture 4" descr="cid:2B7DDA19-D99B-4FEC-A258-2D00BB33AE8C"/>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459908" y="6255745"/>
            <a:ext cx="514350" cy="514350"/>
          </a:xfrm>
          <a:prstGeom prst="rect">
            <a:avLst/>
          </a:prstGeom>
          <a:noFill/>
          <a:ln>
            <a:noFill/>
          </a:ln>
        </p:spPr>
      </p:pic>
    </p:spTree>
    <p:extLst>
      <p:ext uri="{BB962C8B-B14F-4D97-AF65-F5344CB8AC3E}">
        <p14:creationId xmlns:p14="http://schemas.microsoft.com/office/powerpoint/2010/main" val="1190994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8004</TotalTime>
  <Words>569</Words>
  <Application>Microsoft Office PowerPoint</Application>
  <PresentationFormat>Widescreen</PresentationFormat>
  <Paragraphs>422</Paragraphs>
  <Slides>29</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29</vt:i4>
      </vt:variant>
    </vt:vector>
  </HeadingPairs>
  <TitlesOfParts>
    <vt:vector size="37" baseType="lpstr">
      <vt:lpstr>Arial</vt:lpstr>
      <vt:lpstr>Calibri</vt:lpstr>
      <vt:lpstr>Calibri Light</vt:lpstr>
      <vt:lpstr>Times New Roman</vt:lpstr>
      <vt:lpstr>Wingdings</vt:lpstr>
      <vt:lpstr>ヒラギノ角ゴ Pro W3</vt:lpstr>
      <vt:lpstr>Retrospect</vt:lpstr>
      <vt:lpstr>1_Office Theme</vt:lpstr>
      <vt:lpstr>EMPLOYMENT LAW 2020 UPDATE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Exclusion – Discretionary Bonuses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LAW 2017 UPDATE</dc:title>
  <dc:creator>Ricki Stephens</dc:creator>
  <cp:lastModifiedBy>Ricki Stephens</cp:lastModifiedBy>
  <cp:revision>611</cp:revision>
  <cp:lastPrinted>2020-08-18T01:15:14Z</cp:lastPrinted>
  <dcterms:created xsi:type="dcterms:W3CDTF">2018-05-01T02:48:28Z</dcterms:created>
  <dcterms:modified xsi:type="dcterms:W3CDTF">2020-08-18T21:36:35Z</dcterms:modified>
</cp:coreProperties>
</file>